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0"/>
  </p:notesMasterIdLst>
  <p:sldIdLst>
    <p:sldId id="256" r:id="rId2"/>
    <p:sldId id="258" r:id="rId3"/>
    <p:sldId id="335" r:id="rId4"/>
    <p:sldId id="259" r:id="rId5"/>
    <p:sldId id="336" r:id="rId6"/>
    <p:sldId id="260" r:id="rId7"/>
    <p:sldId id="261" r:id="rId8"/>
    <p:sldId id="262" r:id="rId9"/>
    <p:sldId id="339" r:id="rId10"/>
    <p:sldId id="337" r:id="rId11"/>
    <p:sldId id="265" r:id="rId12"/>
    <p:sldId id="266" r:id="rId13"/>
    <p:sldId id="268" r:id="rId14"/>
    <p:sldId id="270" r:id="rId15"/>
    <p:sldId id="273" r:id="rId16"/>
    <p:sldId id="271" r:id="rId17"/>
    <p:sldId id="274" r:id="rId18"/>
    <p:sldId id="269" r:id="rId19"/>
    <p:sldId id="277" r:id="rId20"/>
    <p:sldId id="278" r:id="rId21"/>
    <p:sldId id="316" r:id="rId22"/>
    <p:sldId id="358" r:id="rId23"/>
    <p:sldId id="318" r:id="rId24"/>
    <p:sldId id="343" r:id="rId25"/>
    <p:sldId id="344" r:id="rId26"/>
    <p:sldId id="345" r:id="rId27"/>
    <p:sldId id="346" r:id="rId28"/>
    <p:sldId id="347" r:id="rId29"/>
    <p:sldId id="359" r:id="rId30"/>
    <p:sldId id="356" r:id="rId31"/>
    <p:sldId id="349" r:id="rId32"/>
    <p:sldId id="357" r:id="rId33"/>
    <p:sldId id="294" r:id="rId34"/>
    <p:sldId id="340" r:id="rId35"/>
    <p:sldId id="351" r:id="rId36"/>
    <p:sldId id="354" r:id="rId37"/>
    <p:sldId id="355" r:id="rId38"/>
    <p:sldId id="333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EED202"/>
    <a:srgbClr val="186D0F"/>
    <a:srgbClr val="CC9900"/>
    <a:srgbClr val="00B011"/>
    <a:srgbClr val="F0EA00"/>
    <a:srgbClr val="B0AC00"/>
    <a:srgbClr val="CCCC00"/>
    <a:srgbClr val="F65F22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7" autoAdjust="0"/>
    <p:restoredTop sz="83866" autoAdjust="0"/>
  </p:normalViewPr>
  <p:slideViewPr>
    <p:cSldViewPr>
      <p:cViewPr>
        <p:scale>
          <a:sx n="60" d="100"/>
          <a:sy n="60" d="100"/>
        </p:scale>
        <p:origin x="-92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mo4\Desktop\Curva%20de%20valo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Plan1!$D$2</c:f>
              <c:strCache>
                <c:ptCount val="1"/>
                <c:pt idx="0">
                  <c:v>Guia da Semana</c:v>
                </c:pt>
              </c:strCache>
            </c:strRef>
          </c:tx>
          <c:spPr>
            <a:ln w="25400" cap="flat" cmpd="sng" algn="ctr">
              <a:solidFill>
                <a:srgbClr val="009600">
                  <a:alpha val="84706"/>
                </a:srgbClr>
              </a:solidFill>
              <a:prstDash val="solid"/>
            </a:ln>
            <a:effectLst/>
          </c:spPr>
          <c:marker>
            <c:spPr>
              <a:solidFill>
                <a:sysClr val="window" lastClr="FFFFFF">
                  <a:alpha val="85000"/>
                </a:sysClr>
              </a:solidFill>
              <a:ln w="25400" cap="flat" cmpd="sng" algn="ctr">
                <a:solidFill>
                  <a:srgbClr val="009600">
                    <a:alpha val="85000"/>
                  </a:srgbClr>
                </a:solidFill>
                <a:prstDash val="solid"/>
              </a:ln>
              <a:effectLst/>
            </c:spPr>
          </c:marker>
          <c:cat>
            <c:strRef>
              <c:f>Plan1!$C$3:$C$10</c:f>
              <c:strCache>
                <c:ptCount val="8"/>
                <c:pt idx="0">
                  <c:v>Interação entre os usuários</c:v>
                </c:pt>
                <c:pt idx="1">
                  <c:v>Boa interface mobile</c:v>
                </c:pt>
                <c:pt idx="2">
                  <c:v>Confiabilidade</c:v>
                </c:pt>
                <c:pt idx="3">
                  <c:v>Motivação para colaboração</c:v>
                </c:pt>
                <c:pt idx="4">
                  <c:v>Facilidade de acesso a informação</c:v>
                </c:pt>
                <c:pt idx="5">
                  <c:v>Tendências em tempo real</c:v>
                </c:pt>
                <c:pt idx="6">
                  <c:v>Recomendações automáticas</c:v>
                </c:pt>
                <c:pt idx="7">
                  <c:v>Resumo de informações do público</c:v>
                </c:pt>
              </c:strCache>
            </c:strRef>
          </c:cat>
          <c:val>
            <c:numRef>
              <c:f>Plan1!$D$3:$D$10</c:f>
              <c:numCache>
                <c:formatCode>Geral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Plan1!$E$2</c:f>
              <c:strCache>
                <c:ptCount val="1"/>
                <c:pt idx="0">
                  <c:v>Qype/Yelp</c:v>
                </c:pt>
              </c:strCache>
            </c:strRef>
          </c:tx>
          <c:spPr>
            <a:ln>
              <a:solidFill>
                <a:srgbClr val="FF0000">
                  <a:alpha val="85000"/>
                </a:srgbClr>
              </a:solidFill>
            </a:ln>
          </c:spPr>
          <c:marker>
            <c:symbol val="triangle"/>
            <c:size val="7"/>
            <c:spPr>
              <a:solidFill>
                <a:srgbClr val="FF0000">
                  <a:alpha val="85000"/>
                </a:srgbClr>
              </a:solidFill>
              <a:ln>
                <a:solidFill>
                  <a:srgbClr val="FF0000">
                    <a:alpha val="85000"/>
                  </a:srgbClr>
                </a:solidFill>
              </a:ln>
            </c:spPr>
          </c:marker>
          <c:cat>
            <c:strRef>
              <c:f>Plan1!$C$3:$C$10</c:f>
              <c:strCache>
                <c:ptCount val="8"/>
                <c:pt idx="0">
                  <c:v>Interação entre os usuários</c:v>
                </c:pt>
                <c:pt idx="1">
                  <c:v>Boa interface mobile</c:v>
                </c:pt>
                <c:pt idx="2">
                  <c:v>Confiabilidade</c:v>
                </c:pt>
                <c:pt idx="3">
                  <c:v>Motivação para colaboração</c:v>
                </c:pt>
                <c:pt idx="4">
                  <c:v>Facilidade de acesso a informação</c:v>
                </c:pt>
                <c:pt idx="5">
                  <c:v>Tendências em tempo real</c:v>
                </c:pt>
                <c:pt idx="6">
                  <c:v>Recomendações automáticas</c:v>
                </c:pt>
                <c:pt idx="7">
                  <c:v>Resumo de informações do público</c:v>
                </c:pt>
              </c:strCache>
            </c:strRef>
          </c:cat>
          <c:val>
            <c:numRef>
              <c:f>Plan1!$E$3:$E$10</c:f>
              <c:numCache>
                <c:formatCode>Geral</c:formatCode>
                <c:ptCount val="8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Plan1!$F$2</c:f>
              <c:strCache>
                <c:ptCount val="1"/>
                <c:pt idx="0">
                  <c:v>Facebook/Orkut</c:v>
                </c:pt>
              </c:strCache>
            </c:strRef>
          </c:tx>
          <c:spPr>
            <a:ln>
              <a:solidFill>
                <a:srgbClr val="934CC8">
                  <a:alpha val="84706"/>
                </a:srgbClr>
              </a:solidFill>
            </a:ln>
          </c:spPr>
          <c:marker>
            <c:spPr>
              <a:noFill/>
              <a:ln>
                <a:solidFill>
                  <a:srgbClr val="934CC8"/>
                </a:solidFill>
              </a:ln>
            </c:spPr>
          </c:marker>
          <c:cat>
            <c:strRef>
              <c:f>Plan1!$C$3:$C$10</c:f>
              <c:strCache>
                <c:ptCount val="8"/>
                <c:pt idx="0">
                  <c:v>Interação entre os usuários</c:v>
                </c:pt>
                <c:pt idx="1">
                  <c:v>Boa interface mobile</c:v>
                </c:pt>
                <c:pt idx="2">
                  <c:v>Confiabilidade</c:v>
                </c:pt>
                <c:pt idx="3">
                  <c:v>Motivação para colaboração</c:v>
                </c:pt>
                <c:pt idx="4">
                  <c:v>Facilidade de acesso a informação</c:v>
                </c:pt>
                <c:pt idx="5">
                  <c:v>Tendências em tempo real</c:v>
                </c:pt>
                <c:pt idx="6">
                  <c:v>Recomendações automáticas</c:v>
                </c:pt>
                <c:pt idx="7">
                  <c:v>Resumo de informações do público</c:v>
                </c:pt>
              </c:strCache>
            </c:strRef>
          </c:cat>
          <c:val>
            <c:numRef>
              <c:f>Plan1!$F$3:$F$10</c:f>
              <c:numCache>
                <c:formatCode>Geral</c:formatCode>
                <c:ptCount val="8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Plan1!$G$2</c:f>
              <c:strCache>
                <c:ptCount val="1"/>
                <c:pt idx="0">
                  <c:v>Nossa Solução</c:v>
                </c:pt>
              </c:strCache>
            </c:strRef>
          </c:tx>
          <c:spPr>
            <a:ln w="25400" cap="flat" cmpd="sng" algn="ctr">
              <a:solidFill>
                <a:schemeClr val="tx1">
                  <a:lumMod val="75000"/>
                  <a:lumOff val="25000"/>
                  <a:alpha val="8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34000"/>
                </a:prstClr>
              </a:outerShdw>
            </a:effectLst>
          </c:spPr>
          <c:marker>
            <c:symbol val="square"/>
            <c:size val="7"/>
            <c:spPr>
              <a:solidFill>
                <a:sysClr val="window" lastClr="FFFFFF">
                  <a:alpha val="85000"/>
                </a:sysClr>
              </a:solidFill>
              <a:ln w="25400" cap="flat" cmpd="sng" algn="ctr">
                <a:solidFill>
                  <a:schemeClr val="tx1">
                    <a:lumMod val="75000"/>
                    <a:lumOff val="25000"/>
                    <a:alpha val="85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34000"/>
                  </a:prstClr>
                </a:outerShdw>
              </a:effectLst>
            </c:spPr>
          </c:marker>
          <c:cat>
            <c:strRef>
              <c:f>Plan1!$C$3:$C$10</c:f>
              <c:strCache>
                <c:ptCount val="8"/>
                <c:pt idx="0">
                  <c:v>Interação entre os usuários</c:v>
                </c:pt>
                <c:pt idx="1">
                  <c:v>Boa interface mobile</c:v>
                </c:pt>
                <c:pt idx="2">
                  <c:v>Confiabilidade</c:v>
                </c:pt>
                <c:pt idx="3">
                  <c:v>Motivação para colaboração</c:v>
                </c:pt>
                <c:pt idx="4">
                  <c:v>Facilidade de acesso a informação</c:v>
                </c:pt>
                <c:pt idx="5">
                  <c:v>Tendências em tempo real</c:v>
                </c:pt>
                <c:pt idx="6">
                  <c:v>Recomendações automáticas</c:v>
                </c:pt>
                <c:pt idx="7">
                  <c:v>Resumo de informações do público</c:v>
                </c:pt>
              </c:strCache>
            </c:strRef>
          </c:cat>
          <c:val>
            <c:numRef>
              <c:f>Plan1!$G$3:$G$10</c:f>
              <c:numCache>
                <c:formatCode>Geral</c:formatCode>
                <c:ptCount val="8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127168"/>
        <c:axId val="65129088"/>
      </c:lineChart>
      <c:catAx>
        <c:axId val="65127168"/>
        <c:scaling>
          <c:orientation val="minMax"/>
        </c:scaling>
        <c:delete val="0"/>
        <c:axPos val="b"/>
        <c:majorTickMark val="none"/>
        <c:minorTickMark val="out"/>
        <c:tickLblPos val="nextTo"/>
        <c:crossAx val="65129088"/>
        <c:crosses val="autoZero"/>
        <c:auto val="1"/>
        <c:lblAlgn val="ctr"/>
        <c:lblOffset val="100"/>
        <c:noMultiLvlLbl val="0"/>
      </c:catAx>
      <c:valAx>
        <c:axId val="65129088"/>
        <c:scaling>
          <c:orientation val="minMax"/>
          <c:max val="4"/>
          <c:min val="0"/>
        </c:scaling>
        <c:delete val="0"/>
        <c:axPos val="l"/>
        <c:majorGridlines/>
        <c:numFmt formatCode="Geral" sourceLinked="1"/>
        <c:majorTickMark val="none"/>
        <c:minorTickMark val="none"/>
        <c:tickLblPos val="nextTo"/>
        <c:crossAx val="65127168"/>
        <c:crosses val="autoZero"/>
        <c:crossBetween val="between"/>
        <c:majorUnit val="1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B3C3F-A52E-402D-8D3D-7D15254D06A6}" type="datetimeFigureOut">
              <a:rPr lang="pt-BR" smtClean="0"/>
              <a:pPr/>
              <a:t>14/07/2010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A72D4-5E3F-4335-B7C6-928B550F50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627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Bom dia. Meu nome</a:t>
            </a:r>
            <a:r>
              <a:rPr lang="pt-BR" baseline="0" dirty="0" smtClean="0"/>
              <a:t> é Flávio Juvenal e hoje vocês vão conhecer um produto inovador que o ajudará a encontrar opções de lazer na sua cidade.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567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dirty="0" smtClean="0">
                <a:solidFill>
                  <a:srgbClr val="4E467F"/>
                </a:solidFill>
                <a:latin typeface="Gisha" pitchFamily="34" charset="-79"/>
                <a:cs typeface="Gisha" pitchFamily="34" charset="-79"/>
              </a:rPr>
              <a:t>Conteúdo desorganizado =</a:t>
            </a:r>
            <a:r>
              <a:rPr lang="pt-BR" sz="1200" b="0" baseline="0" dirty="0" smtClean="0">
                <a:solidFill>
                  <a:srgbClr val="4E467F"/>
                </a:solidFill>
                <a:latin typeface="Gisha" pitchFamily="34" charset="-79"/>
                <a:cs typeface="Gisha" pitchFamily="34" charset="-79"/>
              </a:rPr>
              <a:t> nem o </a:t>
            </a:r>
            <a:r>
              <a:rPr lang="pt-BR" sz="1200" b="0" baseline="0" dirty="0" err="1" smtClean="0">
                <a:solidFill>
                  <a:srgbClr val="4E467F"/>
                </a:solidFill>
                <a:latin typeface="Gisha" pitchFamily="34" charset="-79"/>
                <a:cs typeface="Gisha" pitchFamily="34" charset="-79"/>
              </a:rPr>
              <a:t>Facebook</a:t>
            </a:r>
            <a:r>
              <a:rPr lang="pt-BR" sz="1200" b="0" baseline="0" dirty="0" smtClean="0">
                <a:solidFill>
                  <a:srgbClr val="4E467F"/>
                </a:solidFill>
                <a:latin typeface="Gisha" pitchFamily="34" charset="-79"/>
                <a:cs typeface="Gisha" pitchFamily="34" charset="-79"/>
              </a:rPr>
              <a:t> nem o Orkut são estruturados para exibir informações sobre locais. Existe informações sobre eventos, permitindo até a exibição das pessoas que pretendem ir ao evento, mas essa funcionalidade não é muito usada nem é o foco de nenhuma das duas redes sociais. O </a:t>
            </a:r>
            <a:r>
              <a:rPr lang="pt-BR" sz="1200" b="0" baseline="0" dirty="0" err="1" smtClean="0">
                <a:solidFill>
                  <a:srgbClr val="4E467F"/>
                </a:solidFill>
                <a:latin typeface="Gisha" pitchFamily="34" charset="-79"/>
                <a:cs typeface="Gisha" pitchFamily="34" charset="-79"/>
              </a:rPr>
              <a:t>Facebook</a:t>
            </a:r>
            <a:r>
              <a:rPr lang="pt-BR" sz="1200" b="0" baseline="0" dirty="0" smtClean="0">
                <a:solidFill>
                  <a:srgbClr val="4E467F"/>
                </a:solidFill>
                <a:latin typeface="Gisha" pitchFamily="34" charset="-79"/>
                <a:cs typeface="Gisha" pitchFamily="34" charset="-79"/>
              </a:rPr>
              <a:t> e Orkut são muito mais usados para comunicação do que para cadastro e exibição de locais ou eventos.</a:t>
            </a:r>
            <a:endParaRPr lang="pt-BR" sz="1200" b="0" dirty="0" smtClean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558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Busca</a:t>
            </a:r>
            <a:r>
              <a:rPr lang="pt-BR" baseline="0" dirty="0" smtClean="0"/>
              <a:t> ruim = ordenação de resultados sem nenhum critério especificado.</a:t>
            </a:r>
            <a:br>
              <a:rPr lang="pt-BR" baseline="0" dirty="0" smtClean="0"/>
            </a:br>
            <a:r>
              <a:rPr lang="pt-BR" baseline="0" dirty="0" smtClean="0"/>
              <a:t>Informação inútil = informação até sobre escolas, cursos e vários locais que não são de lazer.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[ler balões]</a:t>
            </a:r>
            <a:endParaRPr lang="pt-BR" dirty="0" smtClean="0"/>
          </a:p>
          <a:p>
            <a:r>
              <a:rPr lang="pt-BR" dirty="0" smtClean="0"/>
              <a:t>Além de todas dificuldades</a:t>
            </a:r>
            <a:r>
              <a:rPr lang="pt-BR" baseline="0" dirty="0" smtClean="0"/>
              <a:t> que Juliana teve para encontrar um bom lugar para sair... [ler parágrafo final]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4169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627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aseline="0" dirty="0" smtClean="0"/>
              <a:t>Como todos os concorrentes que mostramos envolvem colaboração de usuários, é importante saber se aquela informação disponível no site é confiável. Para isso, a web usa sistemas de reputação. Por exemplo, o sistema de reputação do MercadoLivre...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web é uma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ferramenta valiosa para colaboração, pois ela conecta mais que computadores, ela conecta pessoas. Foi a web que possibilitou o crescimento do movimento open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por exemplo, que hoje já produz softwares com qualidade igual ou superior em relação a grandes empresas. Outro exemplo de sucesso da colaboração online é 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Wikipedia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na qual usuários sem nenhuma recompensa monetária constroem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enciclopédia compreensível e bastante completa. </a:t>
            </a: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 como esses colaboradores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são reconhecidos? Na própria comunidade! Quando um usuário faz uma boa contribuição a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Wikipedia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ele ganha um desses ícones em seu perfil. Aqui temos que o usuário contribuiu em 16 bons artigos, ajudou a promover 1 artigo de destaque, etc. Assim o usuário ganha feedback positivo sobre suas contribuições e se motiva a continuar ativo para manter-se reconhecido pela comunidade. Além disso, usuários com alta reputação ganham mais funcionalidades, o que motiva também o usuário.</a:t>
            </a:r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878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501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 alguns anos, pessoas publicam conteúdo em seus blogs todos os dias e o Google consegue indexá-lo em questão de horas. Mas hoje o fluxo de informação ocorre de forma ainda mais veloz. As pessoas colocam informação no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Twitter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as outras pessoas conseguem visualizá-la em tempo real. Se eu estiver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logado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Twitter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receberei conteúdo dos meus amigos assim que eles postarem. Se eu estiver realizando uma busca no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Twitter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saberei o que está sendo falado exatamente agora sobre qualquer coisa. Inclusive eventos. (Mostrar exemplo da NOX). Hoje em dia a web é em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tempo-real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especialmente por causa do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Twitter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por isso buscaremos uma integração com essa ferramenta para prover um fluxo de informações em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tempo-real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sobre cada evento.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7531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1306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550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Hoje vamos</a:t>
            </a:r>
            <a:r>
              <a:rPr lang="pt-BR" baseline="0" dirty="0" smtClean="0"/>
              <a:t> falar sobre opções de </a:t>
            </a:r>
            <a:r>
              <a:rPr lang="pt-BR" b="0" baseline="0" dirty="0" smtClean="0"/>
              <a:t>lazer</a:t>
            </a:r>
            <a:r>
              <a:rPr lang="pt-BR" baseline="0" dirty="0" smtClean="0"/>
              <a:t>.</a:t>
            </a:r>
          </a:p>
          <a:p>
            <a:r>
              <a:rPr lang="pt-BR" baseline="0" dirty="0" smtClean="0"/>
              <a:t>As grandes capitais oferecem diversas escolhas de atividades de lazer. Praias, bares, parques, boates...</a:t>
            </a:r>
          </a:p>
          <a:p>
            <a:r>
              <a:rPr lang="pt-BR" baseline="0" dirty="0" smtClean="0"/>
              <a:t>Diante dessa variedade surge a dúvida: “</a:t>
            </a:r>
            <a:r>
              <a:rPr lang="pt-BR" b="1" baseline="0" dirty="0" smtClean="0"/>
              <a:t>Para onde ir?</a:t>
            </a:r>
            <a:r>
              <a:rPr lang="pt-BR" baseline="0" dirty="0" smtClean="0"/>
              <a:t>”.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1283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Relacionamento = solteiro, casado,</a:t>
            </a:r>
            <a:r>
              <a:rPr lang="pt-BR" baseline="0" dirty="0" smtClean="0"/>
              <a:t> </a:t>
            </a:r>
            <a:r>
              <a:rPr lang="pt-BR" baseline="0" dirty="0" err="1" smtClean="0"/>
              <a:t>etc</a:t>
            </a:r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441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8786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8786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96329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5260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9111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9896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35474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029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Aqui mesmo na cidade do Recife podemos perceber essa variedade</a:t>
            </a:r>
            <a:r>
              <a:rPr lang="pt-BR" baseline="0" dirty="0" smtClean="0"/>
              <a:t> de opções de lazer.</a:t>
            </a:r>
            <a:endParaRPr lang="pt-BR" dirty="0" smtClean="0"/>
          </a:p>
          <a:p>
            <a:r>
              <a:rPr lang="pt-BR" dirty="0" smtClean="0"/>
              <a:t>Que tal ir para uma excursão cultural nos bairros antigos da cidade?</a:t>
            </a:r>
            <a:br>
              <a:rPr lang="pt-BR" dirty="0" smtClean="0"/>
            </a:br>
            <a:r>
              <a:rPr lang="pt-BR" dirty="0" smtClean="0"/>
              <a:t>Ou melhor será aproveitar</a:t>
            </a:r>
            <a:r>
              <a:rPr lang="pt-BR" baseline="0" dirty="0" smtClean="0"/>
              <a:t> o sol </a:t>
            </a:r>
            <a:r>
              <a:rPr lang="pt-BR" dirty="0" smtClean="0"/>
              <a:t>na praia de Boa Viagem?</a:t>
            </a:r>
          </a:p>
          <a:p>
            <a:r>
              <a:rPr lang="pt-BR" dirty="0" smtClean="0"/>
              <a:t>Mas talvez o ideal seja descansar para aproveitar alguma boate</a:t>
            </a:r>
            <a:r>
              <a:rPr lang="pt-BR" baseline="0" dirty="0" smtClean="0"/>
              <a:t> de noite?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12835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8953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8953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8953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9069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Os</a:t>
            </a:r>
            <a:r>
              <a:rPr lang="pt-BR" baseline="0" dirty="0" smtClean="0"/>
              <a:t> donos de estabelecimentos e promoters se relacionam diretamente com a Mameluco pois eles podem fornecer renda a Mameluco</a:t>
            </a:r>
            <a:r>
              <a:rPr lang="pt-BR" dirty="0" smtClean="0"/>
              <a:t>.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CATS oferece um serviço de divulgação de eventos e locais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 mais eficácia que as outras mídias tradicionais, pois da mesma forma que o usuário encontra opções de lazer alinhadas a seu perfil, ele também visualizará propagandas adequadas às suas preferências. Os modos de divulgação incluem banners e links patrocinados no resultado das buscas. A propaganda será apresentada de forma destacada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 não será invasiva, similar ao que ocorre hoje </a:t>
            </a:r>
            <a:r>
              <a:rPr lang="pt-BR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Gmail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Twitter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Facebook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etc.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2545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74208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31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9922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199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diversidade</a:t>
            </a:r>
            <a:r>
              <a:rPr lang="pt-BR" baseline="0" dirty="0" smtClean="0"/>
              <a:t> de escolhas de lazer também é expressa pelos números do mercado. Por exemplo, pelo mercado de bares e restaurantes.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Segundo matéria do pe360graus...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E segundo a Associação Brasileira de Bares e Restaurantes...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Mas diante dessa variedade, surgem alguns problemas. </a:t>
            </a:r>
            <a:r>
              <a:rPr lang="pt-BR" sz="1200" dirty="0" smtClean="0">
                <a:latin typeface="Gisha" pitchFamily="34" charset="-79"/>
                <a:cs typeface="Gisha" pitchFamily="34" charset="-79"/>
              </a:rPr>
              <a:t>De acordo com uma pesquisa que realizamos</a:t>
            </a:r>
            <a:r>
              <a:rPr lang="pt-BR" sz="1200" baseline="0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pt-BR" sz="1200" dirty="0" smtClean="0">
                <a:latin typeface="Gisha" pitchFamily="34" charset="-79"/>
                <a:cs typeface="Gisha" pitchFamily="34" charset="-79"/>
              </a:rPr>
              <a:t>com 336 estudantes universitários...</a:t>
            </a:r>
            <a:endParaRPr lang="pt-BR" sz="12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Então agora</a:t>
            </a:r>
            <a:r>
              <a:rPr lang="pt-BR" baseline="0" dirty="0" smtClean="0"/>
              <a:t> introduziremos o Cenário atual. Desenvolvemos essa personagem, chamada Juliana. Ela representa os potenciais usuários do nosso produto...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7241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851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err="1" smtClean="0"/>
              <a:t>Idéia</a:t>
            </a:r>
            <a:r>
              <a:rPr lang="pt-BR" baseline="0" dirty="0" smtClean="0"/>
              <a:t> = usar a Internet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260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aseline="0" dirty="0" smtClean="0"/>
              <a:t>Interface poluída = cheia de propagandas.</a:t>
            </a:r>
            <a:br>
              <a:rPr lang="pt-BR" baseline="0" dirty="0" smtClean="0"/>
            </a:br>
            <a:r>
              <a:rPr lang="pt-BR" baseline="0" dirty="0" smtClean="0"/>
              <a:t>Informações desatualizadas = a maior parte das informações do Guia da Semana são inseridas pelos seus editores. Apesar dos usuários serem capazes de inserir conteúdo no site, não há foco nem incentivo para colaboração, o que faz o site ficar desatualizado.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72D4-5E3F-4335-B7C6-928B550F5091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C998-1019-40D0-8374-8CC1A6F44C83}" type="datetimeFigureOut">
              <a:rPr lang="pt-BR" smtClean="0"/>
              <a:pPr/>
              <a:t>14/07/2010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E292-1A8D-4D43-9F24-AA84369244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C998-1019-40D0-8374-8CC1A6F44C83}" type="datetimeFigureOut">
              <a:rPr lang="pt-BR" smtClean="0"/>
              <a:pPr/>
              <a:t>14/07/2010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E292-1A8D-4D43-9F24-AA84369244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C998-1019-40D0-8374-8CC1A6F44C83}" type="datetimeFigureOut">
              <a:rPr lang="pt-BR" smtClean="0"/>
              <a:pPr/>
              <a:t>14/07/2010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E292-1A8D-4D43-9F24-AA84369244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C998-1019-40D0-8374-8CC1A6F44C83}" type="datetimeFigureOut">
              <a:rPr lang="pt-BR" smtClean="0"/>
              <a:pPr/>
              <a:t>14/07/2010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E292-1A8D-4D43-9F24-AA84369244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C998-1019-40D0-8374-8CC1A6F44C83}" type="datetimeFigureOut">
              <a:rPr lang="pt-BR" smtClean="0"/>
              <a:pPr/>
              <a:t>14/07/2010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E292-1A8D-4D43-9F24-AA84369244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C998-1019-40D0-8374-8CC1A6F44C83}" type="datetimeFigureOut">
              <a:rPr lang="pt-BR" smtClean="0"/>
              <a:pPr/>
              <a:t>14/07/2010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E292-1A8D-4D43-9F24-AA84369244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C998-1019-40D0-8374-8CC1A6F44C83}" type="datetimeFigureOut">
              <a:rPr lang="pt-BR" smtClean="0"/>
              <a:pPr/>
              <a:t>14/07/2010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E292-1A8D-4D43-9F24-AA84369244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C998-1019-40D0-8374-8CC1A6F44C83}" type="datetimeFigureOut">
              <a:rPr lang="pt-BR" smtClean="0"/>
              <a:pPr/>
              <a:t>14/07/2010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E292-1A8D-4D43-9F24-AA84369244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C998-1019-40D0-8374-8CC1A6F44C83}" type="datetimeFigureOut">
              <a:rPr lang="pt-BR" smtClean="0"/>
              <a:pPr/>
              <a:t>14/07/2010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E292-1A8D-4D43-9F24-AA84369244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C998-1019-40D0-8374-8CC1A6F44C83}" type="datetimeFigureOut">
              <a:rPr lang="pt-BR" smtClean="0"/>
              <a:pPr/>
              <a:t>14/07/2010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E292-1A8D-4D43-9F24-AA84369244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C998-1019-40D0-8374-8CC1A6F44C83}" type="datetimeFigureOut">
              <a:rPr lang="pt-BR" smtClean="0"/>
              <a:pPr/>
              <a:t>14/07/2010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E292-1A8D-4D43-9F24-AA84369244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A17">
            <a:alpha val="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BC998-1019-40D0-8374-8CC1A6F44C83}" type="datetimeFigureOut">
              <a:rPr lang="pt-BR" smtClean="0"/>
              <a:pPr/>
              <a:t>14/07/2010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6E292-1A8D-4D43-9F24-AA84369244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gi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400" dirty="0"/>
          </a:p>
        </p:txBody>
      </p:sp>
      <p:sp>
        <p:nvSpPr>
          <p:cNvPr id="11" name="Retângulo 10"/>
          <p:cNvSpPr/>
          <p:nvPr/>
        </p:nvSpPr>
        <p:spPr>
          <a:xfrm>
            <a:off x="-32" y="6215106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sz="20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2571736" y="3786190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Apresentação do produto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p</a:t>
            </a:r>
            <a:r>
              <a:rPr lang="pt-BR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or Flávio Juvenal</a:t>
            </a:r>
            <a:endParaRPr lang="pt-BR" dirty="0">
              <a:solidFill>
                <a:schemeClr val="bg1"/>
              </a:solidFill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1030" name="Picture 6" descr="C:\Users\fjsj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2" y="2071678"/>
            <a:ext cx="8448676" cy="1543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2" y="-24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400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400" dirty="0" smtClean="0">
                <a:latin typeface="Gisha" pitchFamily="34" charset="-79"/>
                <a:cs typeface="Gisha" pitchFamily="34" charset="-79"/>
              </a:rPr>
              <a:t>Cenário atual</a:t>
            </a:r>
            <a:endParaRPr lang="pt-BR" sz="3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59525" y="1605703"/>
            <a:ext cx="453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Gisha" pitchFamily="34" charset="-79"/>
                <a:cs typeface="Gisha" pitchFamily="34" charset="-79"/>
              </a:rPr>
              <a:t>Juliana tenta usar </a:t>
            </a:r>
            <a:r>
              <a:rPr lang="pt-BR" sz="2400" b="1" dirty="0" smtClean="0">
                <a:solidFill>
                  <a:srgbClr val="660066"/>
                </a:solidFill>
                <a:latin typeface="Gisha" pitchFamily="34" charset="-79"/>
                <a:cs typeface="Gisha" pitchFamily="34" charset="-79"/>
              </a:rPr>
              <a:t>redes sociais</a:t>
            </a:r>
            <a:r>
              <a:rPr lang="pt-BR" sz="2400" dirty="0">
                <a:latin typeface="Gisha" pitchFamily="34" charset="-79"/>
                <a:cs typeface="Gisha" pitchFamily="34" charset="-79"/>
              </a:rPr>
              <a:t>: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59525" y="3105901"/>
            <a:ext cx="5110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Gisha" pitchFamily="34" charset="-79"/>
                <a:cs typeface="Gisha" pitchFamily="34" charset="-79"/>
              </a:rPr>
              <a:t>Mas existe muita informação pra ler</a:t>
            </a:r>
          </a:p>
        </p:txBody>
      </p:sp>
      <p:pic>
        <p:nvPicPr>
          <p:cNvPr id="18" name="Picture 4" descr="http://api.ning.com/files/zOss6sO21brT7pUg9G9GouDCSm-D2Dau4pefnLk60sQ_/face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6429" y="2293475"/>
            <a:ext cx="1428760" cy="53578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748065" y="2236396"/>
            <a:ext cx="139188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ixaDeTexto 19"/>
          <p:cNvSpPr txBox="1"/>
          <p:nvPr/>
        </p:nvSpPr>
        <p:spPr>
          <a:xfrm>
            <a:off x="359525" y="3605967"/>
            <a:ext cx="4713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Gisha" pitchFamily="34" charset="-79"/>
                <a:cs typeface="Gisha" pitchFamily="34" charset="-79"/>
              </a:rPr>
              <a:t>M</a:t>
            </a:r>
            <a:r>
              <a:rPr lang="pt-BR" sz="2400" dirty="0" smtClean="0">
                <a:latin typeface="Gisha" pitchFamily="34" charset="-79"/>
                <a:cs typeface="Gisha" pitchFamily="34" charset="-79"/>
              </a:rPr>
              <a:t>uito </a:t>
            </a:r>
            <a:r>
              <a:rPr lang="pt-BR" sz="2400" b="1" dirty="0" smtClean="0">
                <a:solidFill>
                  <a:srgbClr val="FF0000"/>
                </a:solidFill>
                <a:latin typeface="Gisha" pitchFamily="34" charset="-79"/>
                <a:cs typeface="Gisha" pitchFamily="34" charset="-79"/>
              </a:rPr>
              <a:t>conteúdo desorganizado</a:t>
            </a:r>
            <a:endParaRPr lang="pt-BR" sz="2400" dirty="0" smtClean="0">
              <a:solidFill>
                <a:srgbClr val="FF0000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59525" y="4106033"/>
            <a:ext cx="5110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Gisha" pitchFamily="34" charset="-79"/>
                <a:cs typeface="Gisha" pitchFamily="34" charset="-79"/>
              </a:rPr>
              <a:t>Ela vê o pessoal falando sobre um evento, mas não consegue descobrir o </a:t>
            </a:r>
            <a:r>
              <a:rPr lang="pt-BR" sz="2400" b="1" dirty="0" smtClean="0">
                <a:solidFill>
                  <a:srgbClr val="660066"/>
                </a:solidFill>
                <a:latin typeface="Gisha" pitchFamily="34" charset="-79"/>
                <a:cs typeface="Gisha" pitchFamily="34" charset="-79"/>
              </a:rPr>
              <a:t>horário</a:t>
            </a:r>
            <a:r>
              <a:rPr lang="pt-BR" sz="2400" dirty="0" smtClean="0">
                <a:solidFill>
                  <a:srgbClr val="660066"/>
                </a:solidFill>
                <a:latin typeface="Gisha" pitchFamily="34" charset="-79"/>
                <a:cs typeface="Gisha" pitchFamily="34" charset="-79"/>
              </a:rPr>
              <a:t> </a:t>
            </a:r>
            <a:r>
              <a:rPr lang="pt-BR" sz="2400" dirty="0" smtClean="0">
                <a:latin typeface="Gisha" pitchFamily="34" charset="-79"/>
                <a:cs typeface="Gisha" pitchFamily="34" charset="-79"/>
              </a:rPr>
              <a:t>nem o </a:t>
            </a:r>
            <a:r>
              <a:rPr lang="pt-BR" sz="2400" b="1" dirty="0" smtClean="0">
                <a:solidFill>
                  <a:srgbClr val="660066"/>
                </a:solidFill>
                <a:latin typeface="Gisha" pitchFamily="34" charset="-79"/>
                <a:cs typeface="Gisha" pitchFamily="34" charset="-79"/>
              </a:rPr>
              <a:t>local</a:t>
            </a:r>
          </a:p>
        </p:txBody>
      </p:sp>
      <p:pic>
        <p:nvPicPr>
          <p:cNvPr id="26" name="Picture 6" descr="C:\Users\fjsj\Desktop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4806"/>
            <a:ext cx="2938454" cy="536674"/>
          </a:xfrm>
          <a:prstGeom prst="rect">
            <a:avLst/>
          </a:prstGeom>
          <a:noFill/>
        </p:spPr>
      </p:pic>
      <p:pic>
        <p:nvPicPr>
          <p:cNvPr id="27" name="Picture 2" descr="C:\Users\Marcelo\Desktop\juliana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92438" y="1813292"/>
            <a:ext cx="1868510" cy="2786082"/>
          </a:xfrm>
          <a:prstGeom prst="rect">
            <a:avLst/>
          </a:prstGeom>
          <a:noFill/>
        </p:spPr>
      </p:pic>
      <p:sp>
        <p:nvSpPr>
          <p:cNvPr id="28" name="Retângulo 27"/>
          <p:cNvSpPr/>
          <p:nvPr/>
        </p:nvSpPr>
        <p:spPr>
          <a:xfrm>
            <a:off x="-32" y="6429396"/>
            <a:ext cx="9144000" cy="42862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 smtClean="0"/>
              <a:t>CATS</a:t>
            </a:r>
            <a:endParaRPr lang="pt-BR" sz="2000" dirty="0"/>
          </a:p>
        </p:txBody>
      </p:sp>
      <p:pic>
        <p:nvPicPr>
          <p:cNvPr id="29" name="Picture 2" descr="C:\Users\Demo4\Downloads\gato-cat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2" y="6445162"/>
            <a:ext cx="497640" cy="3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Marcelo\Desktop\Mac-Book-Pro-On-ic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32869">
            <a:off x="5682508" y="2451276"/>
            <a:ext cx="1554304" cy="1554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81598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2" y="-24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400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400" dirty="0" smtClean="0">
                <a:latin typeface="Gisha" pitchFamily="34" charset="-79"/>
                <a:cs typeface="Gisha" pitchFamily="34" charset="-79"/>
              </a:rPr>
              <a:t>Cenário atual</a:t>
            </a:r>
            <a:endParaRPr lang="pt-BR" sz="3400" dirty="0"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6" name="Picture 2" descr="C:\Users\Marcelo\Desktop\julian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2438" y="1813292"/>
            <a:ext cx="1868510" cy="2786082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428596" y="1806114"/>
            <a:ext cx="2819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Gisha" pitchFamily="34" charset="-79"/>
                <a:cs typeface="Gisha" pitchFamily="34" charset="-79"/>
              </a:rPr>
              <a:t>Juliana tenta usar o</a:t>
            </a:r>
            <a:endParaRPr lang="pt-BR" sz="2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28596" y="3306312"/>
            <a:ext cx="3847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Gisha" pitchFamily="34" charset="-79"/>
                <a:cs typeface="Gisha" pitchFamily="34" charset="-79"/>
              </a:rPr>
              <a:t>Mas a busca é muito </a:t>
            </a:r>
            <a:r>
              <a:rPr lang="pt-BR" sz="2400" b="1" dirty="0" smtClean="0">
                <a:solidFill>
                  <a:srgbClr val="FF0000"/>
                </a:solidFill>
                <a:latin typeface="Gisha" pitchFamily="34" charset="-79"/>
                <a:cs typeface="Gisha" pitchFamily="34" charset="-79"/>
              </a:rPr>
              <a:t>ruim</a:t>
            </a:r>
            <a:endParaRPr lang="pt-BR" sz="2400" dirty="0" smtClean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28596" y="3806378"/>
            <a:ext cx="5304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Gisha" pitchFamily="34" charset="-79"/>
                <a:cs typeface="Gisha" pitchFamily="34" charset="-79"/>
              </a:rPr>
              <a:t>Tem muita </a:t>
            </a:r>
            <a:r>
              <a:rPr lang="pt-BR" sz="2400" b="1" dirty="0" smtClean="0">
                <a:solidFill>
                  <a:srgbClr val="FF0000"/>
                </a:solidFill>
                <a:latin typeface="Gisha" pitchFamily="34" charset="-79"/>
                <a:cs typeface="Gisha" pitchFamily="34" charset="-79"/>
              </a:rPr>
              <a:t>informação inútil</a:t>
            </a:r>
            <a:r>
              <a:rPr lang="pt-BR" sz="2400" dirty="0" smtClean="0">
                <a:solidFill>
                  <a:srgbClr val="FF0000"/>
                </a:solidFill>
                <a:latin typeface="Gisha" pitchFamily="34" charset="-79"/>
                <a:cs typeface="Gisha" pitchFamily="34" charset="-79"/>
              </a:rPr>
              <a:t> </a:t>
            </a:r>
            <a:r>
              <a:rPr lang="pt-BR" sz="2400" dirty="0" smtClean="0">
                <a:latin typeface="Gisha" pitchFamily="34" charset="-79"/>
                <a:cs typeface="Gisha" pitchFamily="34" charset="-79"/>
              </a:rPr>
              <a:t>pra ela</a:t>
            </a:r>
          </a:p>
        </p:txBody>
      </p:sp>
      <p:pic>
        <p:nvPicPr>
          <p:cNvPr id="18" name="Picture 4" descr="Qype_logo_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733372"/>
            <a:ext cx="1613518" cy="543500"/>
          </a:xfrm>
          <a:prstGeom prst="rect">
            <a:avLst/>
          </a:prstGeom>
          <a:noFill/>
        </p:spPr>
      </p:pic>
      <p:pic>
        <p:nvPicPr>
          <p:cNvPr id="25" name="Picture 6" descr="C:\Users\fjsj\Desktop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4806"/>
            <a:ext cx="2938454" cy="536674"/>
          </a:xfrm>
          <a:prstGeom prst="rect">
            <a:avLst/>
          </a:prstGeom>
          <a:noFill/>
        </p:spPr>
      </p:pic>
      <p:pic>
        <p:nvPicPr>
          <p:cNvPr id="26" name="Picture 2" descr="C:\Users\Marcelo\Desktop\Mac-Book-Pro-On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32869">
            <a:off x="5682508" y="2451276"/>
            <a:ext cx="1554304" cy="1554304"/>
          </a:xfrm>
          <a:prstGeom prst="rect">
            <a:avLst/>
          </a:prstGeom>
          <a:noFill/>
        </p:spPr>
      </p:pic>
      <p:sp>
        <p:nvSpPr>
          <p:cNvPr id="33" name="Retângulo 32"/>
          <p:cNvSpPr/>
          <p:nvPr/>
        </p:nvSpPr>
        <p:spPr>
          <a:xfrm>
            <a:off x="-32" y="6429396"/>
            <a:ext cx="9144000" cy="42862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 smtClean="0"/>
              <a:t>CATS</a:t>
            </a:r>
            <a:endParaRPr lang="pt-BR" sz="2000" dirty="0"/>
          </a:p>
        </p:txBody>
      </p:sp>
      <p:pic>
        <p:nvPicPr>
          <p:cNvPr id="34" name="Picture 2" descr="C:\Users\Demo4\Downloads\gato-cat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2" y="6445162"/>
            <a:ext cx="497640" cy="3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ixaDeTexto 26"/>
          <p:cNvSpPr txBox="1"/>
          <p:nvPr/>
        </p:nvSpPr>
        <p:spPr>
          <a:xfrm>
            <a:off x="428596" y="4306444"/>
            <a:ext cx="5511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Gisha" pitchFamily="34" charset="-79"/>
                <a:cs typeface="Gisha" pitchFamily="34" charset="-79"/>
              </a:rPr>
              <a:t>Ela acha informações sobre um local interessante, mas não sabe </a:t>
            </a:r>
            <a:r>
              <a:rPr lang="pt-BR" sz="2400" b="1" dirty="0" smtClean="0">
                <a:solidFill>
                  <a:srgbClr val="660066"/>
                </a:solidFill>
                <a:latin typeface="Gisha" pitchFamily="34" charset="-79"/>
                <a:cs typeface="Gisha" pitchFamily="34" charset="-79"/>
              </a:rPr>
              <a:t>quem vai </a:t>
            </a:r>
            <a:r>
              <a:rPr lang="pt-BR" sz="2400" dirty="0" smtClean="0">
                <a:latin typeface="Gisha" pitchFamily="34" charset="-79"/>
                <a:cs typeface="Gisha" pitchFamily="34" charset="-79"/>
              </a:rPr>
              <a:t>nem </a:t>
            </a:r>
            <a:r>
              <a:rPr lang="pt-BR" sz="2400" b="1" dirty="0" smtClean="0">
                <a:solidFill>
                  <a:srgbClr val="660066"/>
                </a:solidFill>
                <a:latin typeface="Gisha" pitchFamily="34" charset="-79"/>
                <a:cs typeface="Gisha" pitchFamily="34" charset="-79"/>
              </a:rPr>
              <a:t>qual é a atração </a:t>
            </a:r>
            <a:r>
              <a:rPr lang="pt-BR" sz="2400" dirty="0" smtClean="0">
                <a:latin typeface="Gisha" pitchFamily="34" charset="-79"/>
                <a:cs typeface="Gisha" pitchFamily="34" charset="-79"/>
              </a:rPr>
              <a:t>de hoje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2" y="-24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400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400" dirty="0" smtClean="0">
                <a:latin typeface="Gisha" pitchFamily="34" charset="-79"/>
                <a:cs typeface="Gisha" pitchFamily="34" charset="-79"/>
              </a:rPr>
              <a:t>Cenário atual</a:t>
            </a:r>
            <a:endParaRPr lang="pt-BR" sz="3400" dirty="0"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6" name="Picture 2" descr="C:\Users\Marcelo\Desktop\juliana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2786" y="1794794"/>
            <a:ext cx="1880915" cy="2804580"/>
          </a:xfrm>
          <a:prstGeom prst="rect">
            <a:avLst/>
          </a:prstGeom>
          <a:noFill/>
        </p:spPr>
      </p:pic>
      <p:pic>
        <p:nvPicPr>
          <p:cNvPr id="9" name="Picture 3" descr="C:\Users\Marcelo\Desktop\juliana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5191" y="1813292"/>
            <a:ext cx="1868510" cy="2786082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357155" y="1844824"/>
            <a:ext cx="6638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Gisha" pitchFamily="34" charset="-79"/>
                <a:cs typeface="Gisha" pitchFamily="34" charset="-79"/>
              </a:rPr>
              <a:t>Juliana já sabe como chegar no local que a interessa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57158" y="2679303"/>
            <a:ext cx="4378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Gisha" pitchFamily="34" charset="-79"/>
                <a:cs typeface="Gisha" pitchFamily="34" charset="-79"/>
              </a:rPr>
              <a:t>Ela avisa Cadu, se arruma e sai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57158" y="3884855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Gisha" pitchFamily="34" charset="-79"/>
                <a:cs typeface="Gisha" pitchFamily="34" charset="-79"/>
              </a:rPr>
              <a:t>Ela vai mesmo </a:t>
            </a:r>
            <a:r>
              <a:rPr lang="pt-BR" sz="2400" b="1" dirty="0" smtClean="0">
                <a:solidFill>
                  <a:srgbClr val="660066"/>
                </a:solidFill>
                <a:latin typeface="Gisha" pitchFamily="34" charset="-79"/>
                <a:cs typeface="Gisha" pitchFamily="34" charset="-79"/>
              </a:rPr>
              <a:t>sem saber qual atração </a:t>
            </a:r>
            <a:r>
              <a:rPr lang="pt-BR" sz="2400" dirty="0" smtClean="0">
                <a:latin typeface="Gisha" pitchFamily="34" charset="-79"/>
                <a:cs typeface="Gisha" pitchFamily="34" charset="-79"/>
              </a:rPr>
              <a:t>de hoje por lá,  e </a:t>
            </a:r>
            <a:r>
              <a:rPr lang="pt-BR" sz="2400" b="1" dirty="0" smtClean="0">
                <a:solidFill>
                  <a:srgbClr val="660066"/>
                </a:solidFill>
                <a:latin typeface="Gisha" pitchFamily="34" charset="-79"/>
                <a:cs typeface="Gisha" pitchFamily="34" charset="-79"/>
              </a:rPr>
              <a:t>sem saber que perfil do público</a:t>
            </a:r>
            <a:r>
              <a:rPr lang="pt-BR" sz="2400" dirty="0" smtClean="0">
                <a:solidFill>
                  <a:srgbClr val="660066"/>
                </a:solidFill>
                <a:latin typeface="Gisha" pitchFamily="34" charset="-79"/>
                <a:cs typeface="Gisha" pitchFamily="34" charset="-79"/>
              </a:rPr>
              <a:t> </a:t>
            </a:r>
            <a:r>
              <a:rPr lang="pt-BR" sz="2400" dirty="0" smtClean="0">
                <a:latin typeface="Gisha" pitchFamily="34" charset="-79"/>
                <a:cs typeface="Gisha" pitchFamily="34" charset="-79"/>
              </a:rPr>
              <a:t>frequenta esse local...</a:t>
            </a:r>
          </a:p>
        </p:txBody>
      </p:sp>
      <p:pic>
        <p:nvPicPr>
          <p:cNvPr id="17" name="Picture 6" descr="C:\Users\fjsj\Desktop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4806"/>
            <a:ext cx="2938454" cy="536674"/>
          </a:xfrm>
          <a:prstGeom prst="rect">
            <a:avLst/>
          </a:prstGeom>
          <a:noFill/>
        </p:spPr>
      </p:pic>
      <p:sp>
        <p:nvSpPr>
          <p:cNvPr id="18" name="Retângulo 17"/>
          <p:cNvSpPr/>
          <p:nvPr/>
        </p:nvSpPr>
        <p:spPr>
          <a:xfrm>
            <a:off x="-32" y="6429396"/>
            <a:ext cx="9144000" cy="42862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 smtClean="0"/>
              <a:t>CATS</a:t>
            </a:r>
            <a:endParaRPr lang="pt-BR" sz="2000" dirty="0"/>
          </a:p>
        </p:txBody>
      </p:sp>
      <p:pic>
        <p:nvPicPr>
          <p:cNvPr id="19" name="Picture 2" descr="C:\Users\Demo4\Downloads\gato-cat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2" y="6445162"/>
            <a:ext cx="497640" cy="3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2" y="-24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400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400" dirty="0" smtClean="0">
                <a:latin typeface="Gisha" pitchFamily="34" charset="-79"/>
                <a:cs typeface="Gisha" pitchFamily="34" charset="-79"/>
              </a:rPr>
              <a:t>Valores</a:t>
            </a:r>
            <a:endParaRPr lang="pt-BR" sz="3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42910" y="1876565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Gisha" pitchFamily="34" charset="-79"/>
                <a:cs typeface="Gisha" pitchFamily="34" charset="-79"/>
              </a:rPr>
              <a:t>Interação entre os usuários </a:t>
            </a:r>
          </a:p>
        </p:txBody>
      </p:sp>
      <p:sp>
        <p:nvSpPr>
          <p:cNvPr id="9" name="Retângulo 8"/>
          <p:cNvSpPr/>
          <p:nvPr/>
        </p:nvSpPr>
        <p:spPr>
          <a:xfrm>
            <a:off x="5250319" y="4022082"/>
            <a:ext cx="2994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latin typeface="Gisha" pitchFamily="34" charset="-79"/>
                <a:cs typeface="Gisha" pitchFamily="34" charset="-79"/>
              </a:rPr>
              <a:t>Boa interface </a:t>
            </a:r>
            <a:r>
              <a:rPr lang="pt-BR" sz="2400" dirty="0" err="1" smtClean="0">
                <a:latin typeface="Gisha" pitchFamily="34" charset="-79"/>
                <a:cs typeface="Gisha" pitchFamily="34" charset="-79"/>
              </a:rPr>
              <a:t>mobile</a:t>
            </a:r>
            <a:endParaRPr lang="pt-BR" sz="2400" dirty="0" smtClean="0"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13" name="Picture 4" descr="C:\Users\Marcelo\Desktop\messenger-icon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9957" y="1643050"/>
            <a:ext cx="1030850" cy="928694"/>
          </a:xfrm>
          <a:prstGeom prst="rect">
            <a:avLst/>
          </a:prstGeom>
          <a:noFill/>
        </p:spPr>
      </p:pic>
      <p:pic>
        <p:nvPicPr>
          <p:cNvPr id="16" name="Picture 6" descr="C:\Users\fjsj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4806"/>
            <a:ext cx="2938454" cy="536674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-32" y="6429396"/>
            <a:ext cx="9144000" cy="42862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 smtClean="0"/>
              <a:t>CATS</a:t>
            </a:r>
            <a:endParaRPr lang="pt-BR" sz="2000" dirty="0"/>
          </a:p>
        </p:txBody>
      </p:sp>
      <p:pic>
        <p:nvPicPr>
          <p:cNvPr id="15" name="Picture 2" descr="C:\Users\Demo4\Downloads\gato-cat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2" y="6445162"/>
            <a:ext cx="497640" cy="3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black, phon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158" y="3616115"/>
            <a:ext cx="1273597" cy="127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2" y="-24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400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400" dirty="0" smtClean="0">
                <a:latin typeface="Gisha" pitchFamily="34" charset="-79"/>
                <a:cs typeface="Gisha" pitchFamily="34" charset="-79"/>
              </a:rPr>
              <a:t>Valores</a:t>
            </a:r>
            <a:endParaRPr lang="pt-BR" sz="3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492217" y="1142984"/>
            <a:ext cx="2159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latin typeface="Gisha" pitchFamily="34" charset="-79"/>
                <a:cs typeface="Gisha" pitchFamily="34" charset="-79"/>
              </a:rPr>
              <a:t>Confiabilidade</a:t>
            </a:r>
            <a:endParaRPr lang="pt-BR" dirty="0"/>
          </a:p>
        </p:txBody>
      </p:sp>
      <p:pic>
        <p:nvPicPr>
          <p:cNvPr id="9" name="Picture 6" descr="C:\Users\fjsj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4806"/>
            <a:ext cx="2938454" cy="53667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1903065"/>
            <a:ext cx="408622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-32" y="6429396"/>
            <a:ext cx="9144000" cy="42862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 smtClean="0"/>
              <a:t>CATS</a:t>
            </a:r>
            <a:endParaRPr lang="pt-BR" sz="2000" dirty="0"/>
          </a:p>
        </p:txBody>
      </p:sp>
      <p:pic>
        <p:nvPicPr>
          <p:cNvPr id="13" name="Picture 2" descr="C:\Users\Demo4\Downloads\gato-cat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2" y="6445162"/>
            <a:ext cx="497640" cy="3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2" y="-24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400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400" dirty="0" smtClean="0">
                <a:latin typeface="Gisha" pitchFamily="34" charset="-79"/>
                <a:cs typeface="Gisha" pitchFamily="34" charset="-79"/>
              </a:rPr>
              <a:t>Valores</a:t>
            </a:r>
            <a:endParaRPr lang="pt-BR" sz="3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64079" y="1142984"/>
            <a:ext cx="4015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latin typeface="Gisha" pitchFamily="34" charset="-79"/>
                <a:cs typeface="Gisha" pitchFamily="34" charset="-79"/>
              </a:rPr>
              <a:t>Motivação para colaboração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153" y="2930700"/>
            <a:ext cx="7925630" cy="13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Users\fjsj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4806"/>
            <a:ext cx="2938454" cy="536674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-32" y="6429396"/>
            <a:ext cx="9144000" cy="42862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 smtClean="0"/>
              <a:t>CATS</a:t>
            </a:r>
            <a:endParaRPr lang="pt-BR" sz="2000" dirty="0"/>
          </a:p>
        </p:txBody>
      </p:sp>
      <p:pic>
        <p:nvPicPr>
          <p:cNvPr id="15" name="Picture 2" descr="C:\Users\Demo4\Downloads\gato-cat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2" y="6445162"/>
            <a:ext cx="497640" cy="3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2" y="-24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400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400" dirty="0" smtClean="0">
                <a:latin typeface="Gisha" pitchFamily="34" charset="-79"/>
                <a:cs typeface="Gisha" pitchFamily="34" charset="-79"/>
              </a:rPr>
              <a:t>Valores</a:t>
            </a:r>
            <a:endParaRPr lang="pt-BR" sz="3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62911" y="1142984"/>
            <a:ext cx="4818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latin typeface="Gisha" pitchFamily="34" charset="-79"/>
                <a:cs typeface="Gisha" pitchFamily="34" charset="-79"/>
              </a:rPr>
              <a:t>Facilidade de acesso a informação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12628" t="25390" r="56625" b="19922"/>
          <a:stretch>
            <a:fillRect/>
          </a:stretch>
        </p:blipFill>
        <p:spPr bwMode="auto">
          <a:xfrm>
            <a:off x="2571736" y="1928802"/>
            <a:ext cx="40005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Users\fjsj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4806"/>
            <a:ext cx="2938454" cy="536674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-32" y="6429396"/>
            <a:ext cx="9144000" cy="42862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 smtClean="0"/>
              <a:t>CATS</a:t>
            </a:r>
            <a:endParaRPr lang="pt-BR" sz="2000" dirty="0"/>
          </a:p>
        </p:txBody>
      </p:sp>
      <p:pic>
        <p:nvPicPr>
          <p:cNvPr id="15" name="Picture 2" descr="C:\Users\Demo4\Downloads\gato-cat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2" y="6445162"/>
            <a:ext cx="497640" cy="3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2" y="-24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400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400" dirty="0" smtClean="0">
                <a:latin typeface="Gisha" pitchFamily="34" charset="-79"/>
                <a:cs typeface="Gisha" pitchFamily="34" charset="-79"/>
              </a:rPr>
              <a:t>Valores</a:t>
            </a:r>
            <a:endParaRPr lang="pt-BR" sz="3400" dirty="0"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6" name="Picture 1" descr="C:\Users\fjsj\Desktop\Projetão\nox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307" y="1874855"/>
            <a:ext cx="5259387" cy="4125913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2701007" y="1142984"/>
            <a:ext cx="3741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dirty="0" smtClean="0">
                <a:latin typeface="Gisha" pitchFamily="34" charset="-79"/>
                <a:cs typeface="Gisha" pitchFamily="34" charset="-79"/>
              </a:rPr>
              <a:t>Tendências em tempo real</a:t>
            </a:r>
            <a:endParaRPr lang="pt-BR" sz="2400" dirty="0"/>
          </a:p>
        </p:txBody>
      </p:sp>
      <p:pic>
        <p:nvPicPr>
          <p:cNvPr id="12" name="Picture 6" descr="C:\Users\fjsj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4806"/>
            <a:ext cx="2938454" cy="536674"/>
          </a:xfrm>
          <a:prstGeom prst="rect">
            <a:avLst/>
          </a:prstGeom>
          <a:noFill/>
        </p:spPr>
      </p:pic>
      <p:sp>
        <p:nvSpPr>
          <p:cNvPr id="13" name="Retângulo 12"/>
          <p:cNvSpPr/>
          <p:nvPr/>
        </p:nvSpPr>
        <p:spPr>
          <a:xfrm>
            <a:off x="-32" y="6429396"/>
            <a:ext cx="9144000" cy="42862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 smtClean="0"/>
              <a:t>CATS</a:t>
            </a:r>
            <a:endParaRPr lang="pt-BR" sz="2000" dirty="0"/>
          </a:p>
        </p:txBody>
      </p:sp>
      <p:pic>
        <p:nvPicPr>
          <p:cNvPr id="14" name="Picture 2" descr="C:\Users\Demo4\Downloads\gato-cat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2" y="6445162"/>
            <a:ext cx="497640" cy="3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2" y="-24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400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400" dirty="0" smtClean="0">
                <a:latin typeface="Gisha" pitchFamily="34" charset="-79"/>
                <a:cs typeface="Gisha" pitchFamily="34" charset="-79"/>
              </a:rPr>
              <a:t>Valores</a:t>
            </a:r>
            <a:endParaRPr lang="pt-BR" sz="3400" dirty="0"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12" name="Picture 2" descr="C:\Users\fjsj\Desktop\Projetão\nox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100" y="1871219"/>
            <a:ext cx="5257800" cy="3762375"/>
          </a:xfrm>
          <a:prstGeom prst="rect">
            <a:avLst/>
          </a:prstGeom>
          <a:noFill/>
        </p:spPr>
      </p:pic>
      <p:sp>
        <p:nvSpPr>
          <p:cNvPr id="13" name="Retângulo 12"/>
          <p:cNvSpPr/>
          <p:nvPr/>
        </p:nvSpPr>
        <p:spPr>
          <a:xfrm>
            <a:off x="2701007" y="1142984"/>
            <a:ext cx="3741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dirty="0" smtClean="0">
                <a:latin typeface="Gisha" pitchFamily="34" charset="-79"/>
                <a:cs typeface="Gisha" pitchFamily="34" charset="-79"/>
              </a:rPr>
              <a:t>Tendências em tempo real</a:t>
            </a:r>
            <a:endParaRPr lang="pt-BR" sz="2400" dirty="0"/>
          </a:p>
        </p:txBody>
      </p:sp>
      <p:pic>
        <p:nvPicPr>
          <p:cNvPr id="9" name="Picture 6" descr="C:\Users\fjsj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4806"/>
            <a:ext cx="2938454" cy="536674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-32" y="6429396"/>
            <a:ext cx="9144000" cy="42862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 smtClean="0"/>
              <a:t>CATS</a:t>
            </a:r>
            <a:endParaRPr lang="pt-BR" sz="2000" dirty="0"/>
          </a:p>
        </p:txBody>
      </p:sp>
      <p:pic>
        <p:nvPicPr>
          <p:cNvPr id="15" name="Picture 2" descr="C:\Users\Demo4\Downloads\gato-cat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2" y="6445162"/>
            <a:ext cx="497640" cy="3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2" y="-24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400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400" dirty="0" smtClean="0">
                <a:latin typeface="Gisha" pitchFamily="34" charset="-79"/>
                <a:cs typeface="Gisha" pitchFamily="34" charset="-79"/>
              </a:rPr>
              <a:t>Valores</a:t>
            </a:r>
            <a:endParaRPr lang="pt-BR" sz="3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507081" y="1142984"/>
            <a:ext cx="4129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dirty="0" smtClean="0">
                <a:latin typeface="Gisha" pitchFamily="34" charset="-79"/>
                <a:cs typeface="Gisha" pitchFamily="34" charset="-79"/>
              </a:rPr>
              <a:t>Recomendações automáticas</a:t>
            </a:r>
          </a:p>
        </p:txBody>
      </p:sp>
      <p:pic>
        <p:nvPicPr>
          <p:cNvPr id="12" name="Picture 6" descr="C:\Users\fjsj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4806"/>
            <a:ext cx="2938454" cy="53667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1456"/>
            <a:ext cx="9144000" cy="469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-32" y="6429396"/>
            <a:ext cx="9144000" cy="42862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 smtClean="0"/>
              <a:t>CATS</a:t>
            </a:r>
            <a:endParaRPr lang="pt-BR" sz="2000" dirty="0"/>
          </a:p>
        </p:txBody>
      </p:sp>
      <p:pic>
        <p:nvPicPr>
          <p:cNvPr id="14" name="Picture 2" descr="C:\Users\Demo4\Downloads\gato-cat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2" y="6445162"/>
            <a:ext cx="497640" cy="3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2" y="-24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400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400" dirty="0" smtClean="0">
                <a:latin typeface="Gisha" pitchFamily="34" charset="-79"/>
                <a:cs typeface="Gisha" pitchFamily="34" charset="-79"/>
              </a:rPr>
              <a:t>Tema</a:t>
            </a:r>
            <a:endParaRPr lang="pt-BR" sz="3400" dirty="0"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14" name="Picture 6" descr="C:\Users\fjsj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4806"/>
            <a:ext cx="2938454" cy="536674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1744243" y="1772816"/>
            <a:ext cx="586862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>
                <a:solidFill>
                  <a:srgbClr val="EED202"/>
                </a:solidFill>
                <a:latin typeface="Gisha" pitchFamily="34" charset="-79"/>
                <a:cs typeface="Gisha" pitchFamily="34" charset="-79"/>
              </a:rPr>
              <a:t>b</a:t>
            </a:r>
            <a:r>
              <a:rPr lang="pt-BR" sz="6600" dirty="0" smtClean="0">
                <a:solidFill>
                  <a:srgbClr val="EED202"/>
                </a:solidFill>
                <a:latin typeface="Gisha" pitchFamily="34" charset="-79"/>
                <a:cs typeface="Gisha" pitchFamily="34" charset="-79"/>
              </a:rPr>
              <a:t>ar</a:t>
            </a:r>
            <a:r>
              <a:rPr lang="pt-BR" sz="3200" dirty="0" smtClean="0">
                <a:solidFill>
                  <a:srgbClr val="EED202"/>
                </a:solidFill>
                <a:latin typeface="Gisha" pitchFamily="34" charset="-79"/>
                <a:cs typeface="Gisha" pitchFamily="34" charset="-79"/>
              </a:rPr>
              <a:t> </a:t>
            </a:r>
            <a:r>
              <a:rPr lang="pt-BR" sz="3600" dirty="0" smtClean="0">
                <a:solidFill>
                  <a:srgbClr val="FF0000"/>
                </a:solidFill>
                <a:latin typeface="Gisha" pitchFamily="34" charset="-79"/>
                <a:cs typeface="Gisha" pitchFamily="34" charset="-79"/>
              </a:rPr>
              <a:t>excursão</a:t>
            </a:r>
            <a:r>
              <a:rPr lang="pt-BR" sz="3200" dirty="0" smtClean="0">
                <a:solidFill>
                  <a:srgbClr val="FF0000"/>
                </a:solidFill>
                <a:latin typeface="Gisha" pitchFamily="34" charset="-79"/>
                <a:cs typeface="Gisha" pitchFamily="34" charset="-79"/>
              </a:rPr>
              <a:t> </a:t>
            </a:r>
            <a:r>
              <a:rPr lang="pt-BR" sz="5400" dirty="0" smtClean="0">
                <a:solidFill>
                  <a:srgbClr val="7030A0"/>
                </a:solidFill>
                <a:latin typeface="Gisha" pitchFamily="34" charset="-79"/>
                <a:cs typeface="Gisha" pitchFamily="34" charset="-79"/>
              </a:rPr>
              <a:t>boate</a:t>
            </a:r>
            <a:r>
              <a:rPr lang="pt-BR" sz="5400" dirty="0" smtClean="0">
                <a:solidFill>
                  <a:schemeClr val="accent4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 </a:t>
            </a:r>
            <a:r>
              <a:rPr lang="pt-BR" sz="4400" dirty="0" smtClean="0">
                <a:solidFill>
                  <a:srgbClr val="00B011"/>
                </a:solidFill>
                <a:latin typeface="Gisha" pitchFamily="34" charset="-79"/>
                <a:cs typeface="Gisha" pitchFamily="34" charset="-79"/>
              </a:rPr>
              <a:t>esporte</a:t>
            </a:r>
            <a:r>
              <a:rPr lang="pt-BR" sz="3200" dirty="0" smtClean="0">
                <a:solidFill>
                  <a:srgbClr val="00B011"/>
                </a:solidFill>
                <a:latin typeface="Gisha" pitchFamily="34" charset="-79"/>
                <a:cs typeface="Gisha" pitchFamily="34" charset="-79"/>
              </a:rPr>
              <a:t> </a:t>
            </a:r>
            <a:r>
              <a:rPr lang="pt-BR" sz="3200" dirty="0" smtClean="0">
                <a:solidFill>
                  <a:srgbClr val="F65F22"/>
                </a:solidFill>
                <a:latin typeface="Gisha" pitchFamily="34" charset="-79"/>
                <a:cs typeface="Gisha" pitchFamily="34" charset="-79"/>
              </a:rPr>
              <a:t>exposição </a:t>
            </a:r>
            <a:r>
              <a:rPr lang="pt-BR" sz="3600" dirty="0" smtClean="0">
                <a:solidFill>
                  <a:schemeClr val="accent3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natureza</a:t>
            </a:r>
            <a:r>
              <a:rPr lang="pt-BR" sz="3600" dirty="0" smtClean="0">
                <a:solidFill>
                  <a:srgbClr val="013D0B"/>
                </a:solidFill>
                <a:latin typeface="Gisha" pitchFamily="34" charset="-79"/>
                <a:cs typeface="Gisha" pitchFamily="34" charset="-79"/>
              </a:rPr>
              <a:t> </a:t>
            </a:r>
            <a:r>
              <a:rPr lang="pt-BR" sz="4800" dirty="0" smtClean="0">
                <a:solidFill>
                  <a:srgbClr val="B0AC00"/>
                </a:solidFill>
                <a:latin typeface="Gisha" pitchFamily="34" charset="-79"/>
                <a:cs typeface="Gisha" pitchFamily="34" charset="-79"/>
              </a:rPr>
              <a:t>praia</a:t>
            </a:r>
            <a:r>
              <a:rPr lang="pt-BR" sz="3200" dirty="0" smtClean="0">
                <a:solidFill>
                  <a:srgbClr val="B0AC00"/>
                </a:solidFill>
                <a:latin typeface="Gisha" pitchFamily="34" charset="-79"/>
                <a:cs typeface="Gisha" pitchFamily="34" charset="-79"/>
              </a:rPr>
              <a:t> </a:t>
            </a:r>
            <a:r>
              <a:rPr lang="pt-BR" sz="4000" dirty="0" smtClean="0">
                <a:solidFill>
                  <a:schemeClr val="bg1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teatro</a:t>
            </a:r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 </a:t>
            </a:r>
            <a:r>
              <a:rPr lang="pt-BR" sz="6000" dirty="0" smtClean="0">
                <a:solidFill>
                  <a:schemeClr val="accent4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show</a:t>
            </a:r>
            <a:r>
              <a:rPr lang="pt-BR" sz="6000" dirty="0" smtClean="0">
                <a:solidFill>
                  <a:srgbClr val="7030A0"/>
                </a:solidFill>
                <a:latin typeface="Gisha" pitchFamily="34" charset="-79"/>
                <a:cs typeface="Gisha" pitchFamily="34" charset="-79"/>
              </a:rPr>
              <a:t> </a:t>
            </a:r>
            <a:r>
              <a:rPr lang="pt-BR" sz="3200" dirty="0" smtClean="0">
                <a:solidFill>
                  <a:srgbClr val="0070C0"/>
                </a:solidFill>
                <a:latin typeface="Gisha" pitchFamily="34" charset="-79"/>
                <a:cs typeface="Gisha" pitchFamily="34" charset="-79"/>
              </a:rPr>
              <a:t>clube</a:t>
            </a:r>
            <a:r>
              <a:rPr lang="pt-BR" sz="3200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pt-BR" sz="4800" dirty="0" smtClean="0">
                <a:solidFill>
                  <a:srgbClr val="C00000"/>
                </a:solidFill>
                <a:latin typeface="Gisha" pitchFamily="34" charset="-79"/>
                <a:cs typeface="Gisha" pitchFamily="34" charset="-79"/>
              </a:rPr>
              <a:t>restaurante</a:t>
            </a:r>
            <a:r>
              <a:rPr lang="pt-BR" sz="3200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pt-BR" sz="3600" dirty="0" smtClean="0">
                <a:solidFill>
                  <a:schemeClr val="accent3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parque</a:t>
            </a:r>
            <a:endParaRPr lang="pt-BR" sz="2400" dirty="0">
              <a:solidFill>
                <a:schemeClr val="accent3">
                  <a:lumMod val="75000"/>
                </a:schemeClr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" y="6429396"/>
            <a:ext cx="9144000" cy="42862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 smtClean="0"/>
              <a:t>CATS</a:t>
            </a:r>
            <a:endParaRPr lang="pt-BR" sz="2000" dirty="0"/>
          </a:p>
        </p:txBody>
      </p:sp>
      <p:pic>
        <p:nvPicPr>
          <p:cNvPr id="9" name="Picture 2" descr="C:\Users\Demo4\Downloads\gato-cat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2" y="6445162"/>
            <a:ext cx="497640" cy="3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214282" y="857232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E467F"/>
              </a:buClr>
              <a:buFont typeface="Gisha" pitchFamily="34" charset="-79"/>
              <a:buChar char="+"/>
            </a:pPr>
            <a:r>
              <a:rPr lang="pt-BR" sz="2400" dirty="0" smtClean="0">
                <a:latin typeface="Gisha" pitchFamily="34" charset="-79"/>
                <a:cs typeface="Gisha" pitchFamily="34" charset="-79"/>
              </a:rPr>
              <a:t>Para onde ir?</a:t>
            </a:r>
            <a:endParaRPr lang="pt-B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2" y="-24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400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400" dirty="0" smtClean="0">
                <a:latin typeface="Gisha" pitchFamily="34" charset="-79"/>
                <a:cs typeface="Gisha" pitchFamily="34" charset="-79"/>
              </a:rPr>
              <a:t>Valores</a:t>
            </a:r>
            <a:endParaRPr lang="pt-BR" sz="3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071670" y="1142984"/>
            <a:ext cx="5005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latin typeface="Gisha" pitchFamily="34" charset="-79"/>
                <a:cs typeface="Gisha" pitchFamily="34" charset="-79"/>
              </a:rPr>
              <a:t>Resumo de informações do público</a:t>
            </a:r>
          </a:p>
        </p:txBody>
      </p:sp>
      <p:pic>
        <p:nvPicPr>
          <p:cNvPr id="9" name="Picture 6" descr="C:\Users\fjsj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4806"/>
            <a:ext cx="2938454" cy="536674"/>
          </a:xfrm>
          <a:prstGeom prst="rect">
            <a:avLst/>
          </a:prstGeom>
          <a:noFill/>
        </p:spPr>
      </p:pic>
      <p:grpSp>
        <p:nvGrpSpPr>
          <p:cNvPr id="27" name="Grupo 26"/>
          <p:cNvGrpSpPr/>
          <p:nvPr/>
        </p:nvGrpSpPr>
        <p:grpSpPr>
          <a:xfrm>
            <a:off x="1660484" y="2453903"/>
            <a:ext cx="5827716" cy="2413530"/>
            <a:chOff x="2285984" y="2285992"/>
            <a:chExt cx="5326878" cy="2413530"/>
          </a:xfrm>
        </p:grpSpPr>
        <p:sp>
          <p:nvSpPr>
            <p:cNvPr id="14" name="CaixaDeTexto 13"/>
            <p:cNvSpPr txBox="1"/>
            <p:nvPr/>
          </p:nvSpPr>
          <p:spPr>
            <a:xfrm>
              <a:off x="2786050" y="2786058"/>
              <a:ext cx="1285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Gisha" pitchFamily="34" charset="-79"/>
                  <a:cs typeface="Gisha" pitchFamily="34" charset="-79"/>
                </a:rPr>
                <a:t>Sexo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2786050" y="3312849"/>
              <a:ext cx="2428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Gisha" pitchFamily="34" charset="-79"/>
                  <a:cs typeface="Gisha" pitchFamily="34" charset="-79"/>
                </a:rPr>
                <a:t>Estilo musical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2786050" y="4330190"/>
              <a:ext cx="4357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err="1" smtClean="0">
                  <a:latin typeface="Gisha" pitchFamily="34" charset="-79"/>
                  <a:cs typeface="Gisha" pitchFamily="34" charset="-79"/>
                </a:rPr>
                <a:t>Happy</a:t>
              </a:r>
              <a:r>
                <a:rPr lang="pt-BR" dirty="0" smtClean="0">
                  <a:latin typeface="Gisha" pitchFamily="34" charset="-79"/>
                  <a:cs typeface="Gisha" pitchFamily="34" charset="-79"/>
                </a:rPr>
                <a:t> </a:t>
              </a:r>
              <a:r>
                <a:rPr lang="pt-BR" dirty="0" err="1" smtClean="0">
                  <a:latin typeface="Gisha" pitchFamily="34" charset="-79"/>
                  <a:cs typeface="Gisha" pitchFamily="34" charset="-79"/>
                </a:rPr>
                <a:t>hour</a:t>
              </a:r>
              <a:r>
                <a:rPr lang="pt-BR" dirty="0" smtClean="0">
                  <a:latin typeface="Gisha" pitchFamily="34" charset="-79"/>
                  <a:cs typeface="Gisha" pitchFamily="34" charset="-79"/>
                </a:rPr>
                <a:t>, família, negócios, teen, etc...</a:t>
              </a:r>
              <a:endParaRPr lang="pt-BR" dirty="0">
                <a:latin typeface="Gisha" pitchFamily="34" charset="-79"/>
                <a:cs typeface="Gisha" pitchFamily="34" charset="-79"/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2786050" y="2285992"/>
              <a:ext cx="292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pt-BR" dirty="0" smtClean="0">
                  <a:latin typeface="Gisha" pitchFamily="34" charset="-79"/>
                  <a:cs typeface="Gisha" pitchFamily="34" charset="-79"/>
                </a:rPr>
                <a:t>Faixa etária</a:t>
              </a: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2786049" y="3834348"/>
              <a:ext cx="48268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Gisha" pitchFamily="34" charset="-79"/>
                  <a:cs typeface="Gisha" pitchFamily="34" charset="-79"/>
                </a:rPr>
                <a:t>Relacionamento (solteiros, namorados, casais, </a:t>
              </a:r>
              <a:r>
                <a:rPr lang="pt-BR" dirty="0" err="1" smtClean="0">
                  <a:latin typeface="Gisha" pitchFamily="34" charset="-79"/>
                  <a:cs typeface="Gisha" pitchFamily="34" charset="-79"/>
                </a:rPr>
                <a:t>etc</a:t>
              </a:r>
              <a:r>
                <a:rPr lang="pt-BR" dirty="0" smtClean="0">
                  <a:latin typeface="Gisha" pitchFamily="34" charset="-79"/>
                  <a:cs typeface="Gisha" pitchFamily="34" charset="-79"/>
                </a:rPr>
                <a:t>)</a:t>
              </a:r>
            </a:p>
          </p:txBody>
        </p:sp>
        <p:sp>
          <p:nvSpPr>
            <p:cNvPr id="19" name="Seta para a direita 18"/>
            <p:cNvSpPr/>
            <p:nvPr/>
          </p:nvSpPr>
          <p:spPr>
            <a:xfrm>
              <a:off x="2285984" y="2327782"/>
              <a:ext cx="357190" cy="285752"/>
            </a:xfrm>
            <a:prstGeom prst="rightArrow">
              <a:avLst/>
            </a:prstGeom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Gisha" pitchFamily="34" charset="-79"/>
                <a:cs typeface="Gisha" pitchFamily="34" charset="-79"/>
              </a:endParaRPr>
            </a:p>
          </p:txBody>
        </p:sp>
        <p:sp>
          <p:nvSpPr>
            <p:cNvPr id="20" name="Seta para a direita 19"/>
            <p:cNvSpPr/>
            <p:nvPr/>
          </p:nvSpPr>
          <p:spPr>
            <a:xfrm>
              <a:off x="2285984" y="2827848"/>
              <a:ext cx="357190" cy="285752"/>
            </a:xfrm>
            <a:prstGeom prst="rightArrow">
              <a:avLst/>
            </a:prstGeom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Gisha" pitchFamily="34" charset="-79"/>
                <a:cs typeface="Gisha" pitchFamily="34" charset="-79"/>
              </a:endParaRPr>
            </a:p>
          </p:txBody>
        </p:sp>
        <p:sp>
          <p:nvSpPr>
            <p:cNvPr id="21" name="Seta para a direita 20"/>
            <p:cNvSpPr/>
            <p:nvPr/>
          </p:nvSpPr>
          <p:spPr>
            <a:xfrm>
              <a:off x="2285984" y="3354639"/>
              <a:ext cx="357190" cy="285752"/>
            </a:xfrm>
            <a:prstGeom prst="rightArrow">
              <a:avLst/>
            </a:prstGeom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Gisha" pitchFamily="34" charset="-79"/>
                <a:cs typeface="Gisha" pitchFamily="34" charset="-79"/>
              </a:endParaRPr>
            </a:p>
          </p:txBody>
        </p:sp>
        <p:sp>
          <p:nvSpPr>
            <p:cNvPr id="22" name="Seta para a direita 21"/>
            <p:cNvSpPr/>
            <p:nvPr/>
          </p:nvSpPr>
          <p:spPr>
            <a:xfrm>
              <a:off x="2285984" y="3876138"/>
              <a:ext cx="357190" cy="285752"/>
            </a:xfrm>
            <a:prstGeom prst="rightArrow">
              <a:avLst/>
            </a:prstGeom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Gisha" pitchFamily="34" charset="-79"/>
                <a:cs typeface="Gisha" pitchFamily="34" charset="-79"/>
              </a:endParaRPr>
            </a:p>
          </p:txBody>
        </p:sp>
        <p:sp>
          <p:nvSpPr>
            <p:cNvPr id="23" name="Seta para a direita 22"/>
            <p:cNvSpPr/>
            <p:nvPr/>
          </p:nvSpPr>
          <p:spPr>
            <a:xfrm>
              <a:off x="2285984" y="4371980"/>
              <a:ext cx="357190" cy="285752"/>
            </a:xfrm>
            <a:prstGeom prst="rightArrow">
              <a:avLst/>
            </a:prstGeom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Gisha" pitchFamily="34" charset="-79"/>
                <a:cs typeface="Gisha" pitchFamily="34" charset="-79"/>
              </a:endParaRPr>
            </a:p>
          </p:txBody>
        </p:sp>
      </p:grpSp>
      <p:sp>
        <p:nvSpPr>
          <p:cNvPr id="25" name="Retângulo 24"/>
          <p:cNvSpPr/>
          <p:nvPr/>
        </p:nvSpPr>
        <p:spPr>
          <a:xfrm>
            <a:off x="-32" y="6429396"/>
            <a:ext cx="9144000" cy="42862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 smtClean="0"/>
              <a:t>CATS</a:t>
            </a:r>
            <a:endParaRPr lang="pt-BR" sz="2000" dirty="0"/>
          </a:p>
        </p:txBody>
      </p:sp>
      <p:pic>
        <p:nvPicPr>
          <p:cNvPr id="26" name="Picture 2" descr="C:\Users\Demo4\Downloads\gato-cat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2" y="6445162"/>
            <a:ext cx="497640" cy="3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2" y="-24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400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400" dirty="0" smtClean="0">
                <a:latin typeface="Gisha" pitchFamily="34" charset="-79"/>
                <a:cs typeface="Gisha" pitchFamily="34" charset="-79"/>
              </a:rPr>
              <a:t>Nossa solução</a:t>
            </a:r>
            <a:endParaRPr lang="pt-BR" sz="3400" dirty="0"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9" name="Picture 6" descr="C:\Users\fjsj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4806"/>
            <a:ext cx="2938454" cy="536674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571604" y="3714752"/>
            <a:ext cx="61436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sha" pitchFamily="34" charset="-79"/>
                <a:ea typeface="Times New Roman" pitchFamily="18" charset="0"/>
                <a:cs typeface="Gisha" pitchFamily="34" charset="-79"/>
              </a:rPr>
              <a:t>O CATS é um sistema colaborativo para visualização de atividades de lazer populares e para recomendação de novas atividades baseado no perfil dos usuários. 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1027" name="Picture 3" descr="C:\Users\natalia\Documents\My Dropbox\Projetão2010\Interface\logomarca Completa - cat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571612"/>
            <a:ext cx="5072098" cy="1537376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-32" y="6429396"/>
            <a:ext cx="9144000" cy="42862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 smtClean="0"/>
              <a:t>CATS</a:t>
            </a:r>
            <a:endParaRPr lang="pt-BR" sz="2000" dirty="0"/>
          </a:p>
        </p:txBody>
      </p:sp>
      <p:pic>
        <p:nvPicPr>
          <p:cNvPr id="13" name="Picture 2" descr="C:\Users\Demo4\Downloads\gato-cat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2" y="6445162"/>
            <a:ext cx="497640" cy="3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4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r="10777"/>
          <a:stretch/>
        </p:blipFill>
        <p:spPr bwMode="auto">
          <a:xfrm>
            <a:off x="-18932" y="-26655"/>
            <a:ext cx="9162932" cy="70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251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2" y="-24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400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400" dirty="0" smtClean="0">
                <a:latin typeface="Gisha" pitchFamily="34" charset="-79"/>
                <a:cs typeface="Gisha" pitchFamily="34" charset="-79"/>
              </a:rPr>
              <a:t>Nossa solução</a:t>
            </a:r>
            <a:endParaRPr lang="pt-BR" sz="3400" dirty="0"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51" name="Picture 5" descr="C:\Users\Marcelo\Desktop\julia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987" y="2347203"/>
            <a:ext cx="1868509" cy="2786081"/>
          </a:xfrm>
          <a:prstGeom prst="rect">
            <a:avLst/>
          </a:prstGeom>
          <a:noFill/>
        </p:spPr>
      </p:pic>
      <p:sp>
        <p:nvSpPr>
          <p:cNvPr id="57" name="Texto explicativo em elipse 56"/>
          <p:cNvSpPr/>
          <p:nvPr/>
        </p:nvSpPr>
        <p:spPr>
          <a:xfrm rot="10800000" flipV="1">
            <a:off x="4889669" y="908720"/>
            <a:ext cx="3858793" cy="1510491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58" name="CaixaDeTexto 57"/>
          <p:cNvSpPr txBox="1"/>
          <p:nvPr/>
        </p:nvSpPr>
        <p:spPr>
          <a:xfrm flipH="1">
            <a:off x="5093945" y="1319767"/>
            <a:ext cx="3546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Gisha" pitchFamily="34" charset="-79"/>
                <a:cs typeface="Gisha" pitchFamily="34" charset="-79"/>
              </a:rPr>
              <a:t>É muito fácil saber o que está rolando na cidade!</a:t>
            </a:r>
            <a:endParaRPr lang="pt-BR" sz="2000" dirty="0"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16" name="Picture 6" descr="C:\Users\fjsj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4806"/>
            <a:ext cx="2938454" cy="536674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-32" y="6429396"/>
            <a:ext cx="9144000" cy="42862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 smtClean="0"/>
              <a:t>CATS</a:t>
            </a:r>
            <a:endParaRPr lang="pt-BR" sz="2000" dirty="0"/>
          </a:p>
        </p:txBody>
      </p:sp>
      <p:pic>
        <p:nvPicPr>
          <p:cNvPr id="15" name="Picture 2" descr="C:\Users\Demo4\Downloads\gato-cat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2" y="6445162"/>
            <a:ext cx="497640" cy="3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914141" y="1025482"/>
            <a:ext cx="1981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>
                <a:latin typeface="Gisha" pitchFamily="34" charset="-79"/>
                <a:cs typeface="Gisha" pitchFamily="34" charset="-79"/>
              </a:rPr>
              <a:t>Juliana acessa o</a:t>
            </a: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22" name="Picture 3" descr="C:\Users\natalia\Documents\My Dropbox\Projetão2010\Interface\logomarca Completa - cat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2136" y="1439877"/>
            <a:ext cx="2048705" cy="620971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9"/>
          <a:stretch/>
        </p:blipFill>
        <p:spPr bwMode="auto">
          <a:xfrm>
            <a:off x="230051" y="2267364"/>
            <a:ext cx="3837893" cy="414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2" y="-24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400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400" dirty="0">
                <a:latin typeface="Gisha" pitchFamily="34" charset="-79"/>
                <a:cs typeface="Gisha" pitchFamily="34" charset="-79"/>
              </a:rPr>
              <a:t>Nossa solução</a:t>
            </a:r>
          </a:p>
        </p:txBody>
      </p:sp>
      <p:pic>
        <p:nvPicPr>
          <p:cNvPr id="51" name="Picture 5" descr="C:\Users\Marcelo\Desktop\julia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987" y="2347203"/>
            <a:ext cx="1868509" cy="2786081"/>
          </a:xfrm>
          <a:prstGeom prst="rect">
            <a:avLst/>
          </a:prstGeom>
          <a:noFill/>
        </p:spPr>
      </p:pic>
      <p:sp>
        <p:nvSpPr>
          <p:cNvPr id="57" name="Texto explicativo em elipse 56"/>
          <p:cNvSpPr/>
          <p:nvPr/>
        </p:nvSpPr>
        <p:spPr>
          <a:xfrm rot="10800000" flipV="1">
            <a:off x="4889669" y="908720"/>
            <a:ext cx="3858793" cy="1510491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58" name="CaixaDeTexto 57"/>
          <p:cNvSpPr txBox="1"/>
          <p:nvPr/>
        </p:nvSpPr>
        <p:spPr>
          <a:xfrm flipH="1">
            <a:off x="5093945" y="1319767"/>
            <a:ext cx="3546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Gisha" pitchFamily="34" charset="-79"/>
                <a:cs typeface="Gisha" pitchFamily="34" charset="-79"/>
              </a:rPr>
              <a:t>Esses eventos recomendados tem tudo a ver comigo!</a:t>
            </a:r>
            <a:endParaRPr lang="pt-BR" sz="2000" dirty="0"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16" name="Picture 6" descr="C:\Users\fjsj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4806"/>
            <a:ext cx="2938454" cy="536674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-32" y="6429396"/>
            <a:ext cx="9144000" cy="42862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 smtClean="0"/>
              <a:t>CATS</a:t>
            </a:r>
            <a:endParaRPr lang="pt-BR" sz="2000" dirty="0"/>
          </a:p>
        </p:txBody>
      </p:sp>
      <p:pic>
        <p:nvPicPr>
          <p:cNvPr id="15" name="Picture 2" descr="C:\Users\Demo4\Downloads\gato-cat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2" y="6445162"/>
            <a:ext cx="497640" cy="3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 explicativo em elipse 12"/>
          <p:cNvSpPr/>
          <p:nvPr/>
        </p:nvSpPr>
        <p:spPr>
          <a:xfrm rot="10800000" flipV="1">
            <a:off x="4768434" y="1044647"/>
            <a:ext cx="3547981" cy="1363627"/>
          </a:xfrm>
          <a:prstGeom prst="wedgeEllipseCallout">
            <a:avLst>
              <a:gd name="adj1" fmla="val -26165"/>
              <a:gd name="adj2" fmla="val 6134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8" name="CaixaDeTexto 17"/>
          <p:cNvSpPr txBox="1"/>
          <p:nvPr/>
        </p:nvSpPr>
        <p:spPr>
          <a:xfrm flipH="1">
            <a:off x="4963572" y="1377672"/>
            <a:ext cx="3465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Gisha" pitchFamily="34" charset="-79"/>
                <a:cs typeface="Gisha" pitchFamily="34" charset="-79"/>
              </a:rPr>
              <a:t>Vou entrar nas páginas dos eventos!</a:t>
            </a:r>
            <a:endParaRPr lang="pt-BR" sz="20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719377" y="1033003"/>
            <a:ext cx="2371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Gisha" pitchFamily="34" charset="-79"/>
                <a:cs typeface="Gisha" pitchFamily="34" charset="-79"/>
              </a:rPr>
              <a:t>Juliana faz </a:t>
            </a:r>
            <a:r>
              <a:rPr lang="pt-BR" sz="2000" dirty="0" err="1" smtClean="0">
                <a:latin typeface="Gisha" pitchFamily="34" charset="-79"/>
                <a:cs typeface="Gisha" pitchFamily="34" charset="-79"/>
              </a:rPr>
              <a:t>login</a:t>
            </a:r>
            <a:r>
              <a:rPr lang="pt-BR" sz="2000" dirty="0" smtClean="0">
                <a:latin typeface="Gisha" pitchFamily="34" charset="-79"/>
                <a:cs typeface="Gisha" pitchFamily="34" charset="-79"/>
              </a:rPr>
              <a:t> no</a:t>
            </a: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17" name="Picture 3" descr="C:\Users\natalia\Documents\My Dropbox\Projetão2010\Interface\logomarca Completa - cat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2136" y="1439877"/>
            <a:ext cx="2048705" cy="620971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1" t="4179" r="17244" b="6763"/>
          <a:stretch/>
        </p:blipFill>
        <p:spPr bwMode="auto">
          <a:xfrm>
            <a:off x="-36512" y="2235770"/>
            <a:ext cx="5344510" cy="419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307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8" grpId="0"/>
      <p:bldP spid="58" grpId="1"/>
      <p:bldP spid="13" grpId="0" animBg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2" y="-24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400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400" dirty="0">
                <a:latin typeface="Gisha" pitchFamily="34" charset="-79"/>
                <a:cs typeface="Gisha" pitchFamily="34" charset="-79"/>
              </a:rPr>
              <a:t>Nossa solução</a:t>
            </a:r>
          </a:p>
        </p:txBody>
      </p:sp>
      <p:pic>
        <p:nvPicPr>
          <p:cNvPr id="51" name="Picture 5" descr="C:\Users\Marcelo\Desktop\julia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987" y="2347203"/>
            <a:ext cx="1868509" cy="2786081"/>
          </a:xfrm>
          <a:prstGeom prst="rect">
            <a:avLst/>
          </a:prstGeom>
          <a:noFill/>
        </p:spPr>
      </p:pic>
      <p:pic>
        <p:nvPicPr>
          <p:cNvPr id="16" name="Picture 6" descr="C:\Users\fjsj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4806"/>
            <a:ext cx="2938454" cy="536674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-32" y="6429396"/>
            <a:ext cx="9144000" cy="42862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 smtClean="0"/>
              <a:t>CATS</a:t>
            </a:r>
            <a:endParaRPr lang="pt-BR" sz="2000" dirty="0"/>
          </a:p>
        </p:txBody>
      </p:sp>
      <p:pic>
        <p:nvPicPr>
          <p:cNvPr id="15" name="Picture 2" descr="C:\Users\Demo4\Downloads\gato-cat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2" y="6445162"/>
            <a:ext cx="497640" cy="3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 explicativo em elipse 18"/>
          <p:cNvSpPr/>
          <p:nvPr/>
        </p:nvSpPr>
        <p:spPr>
          <a:xfrm rot="10800000" flipV="1">
            <a:off x="4768434" y="1044647"/>
            <a:ext cx="3547981" cy="1363627"/>
          </a:xfrm>
          <a:prstGeom prst="wedgeEllipseCallout">
            <a:avLst>
              <a:gd name="adj1" fmla="val -26165"/>
              <a:gd name="adj2" fmla="val 6134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20" name="CaixaDeTexto 19"/>
          <p:cNvSpPr txBox="1"/>
          <p:nvPr/>
        </p:nvSpPr>
        <p:spPr>
          <a:xfrm flipH="1">
            <a:off x="5076057" y="1340768"/>
            <a:ext cx="3312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Gisha" pitchFamily="34" charset="-79"/>
                <a:cs typeface="Gisha" pitchFamily="34" charset="-79"/>
              </a:rPr>
              <a:t>Hum, agora sei o horário, preço e local facilmente.</a:t>
            </a:r>
            <a:endParaRPr lang="pt-BR" sz="20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1128" y="1033003"/>
            <a:ext cx="3627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Gisha" pitchFamily="34" charset="-79"/>
                <a:cs typeface="Gisha" pitchFamily="34" charset="-79"/>
              </a:rPr>
              <a:t>Juliana visualiza um evento no</a:t>
            </a: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4" t="30803" r="15949" b="29230"/>
          <a:stretch/>
        </p:blipFill>
        <p:spPr bwMode="auto">
          <a:xfrm>
            <a:off x="-36512" y="2905522"/>
            <a:ext cx="7099566" cy="253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 descr="C:\Users\natalia\Documents\My Dropbox\Projetão2010\Interface\logomarca Completa - cat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2136" y="1439877"/>
            <a:ext cx="2048705" cy="620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6577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explicativo em elipse 56"/>
          <p:cNvSpPr/>
          <p:nvPr/>
        </p:nvSpPr>
        <p:spPr>
          <a:xfrm rot="10800000" flipV="1">
            <a:off x="4889669" y="908720"/>
            <a:ext cx="3858793" cy="1510491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58" name="CaixaDeTexto 57"/>
          <p:cNvSpPr txBox="1"/>
          <p:nvPr/>
        </p:nvSpPr>
        <p:spPr>
          <a:xfrm flipH="1">
            <a:off x="5402442" y="1156276"/>
            <a:ext cx="3177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Gisha" pitchFamily="34" charset="-79"/>
                <a:cs typeface="Gisha" pitchFamily="34" charset="-79"/>
              </a:rPr>
              <a:t>Achei tudo interessante, mas quem será que vai para esse evento?</a:t>
            </a:r>
            <a:endParaRPr lang="pt-BR" sz="20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32" y="-24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400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400" dirty="0">
                <a:latin typeface="Gisha" pitchFamily="34" charset="-79"/>
                <a:cs typeface="Gisha" pitchFamily="34" charset="-79"/>
              </a:rPr>
              <a:t>Nossa solução</a:t>
            </a:r>
          </a:p>
        </p:txBody>
      </p:sp>
      <p:pic>
        <p:nvPicPr>
          <p:cNvPr id="51" name="Picture 5" descr="C:\Users\Marcelo\Desktop\julia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987" y="2347203"/>
            <a:ext cx="1868509" cy="2786081"/>
          </a:xfrm>
          <a:prstGeom prst="rect">
            <a:avLst/>
          </a:prstGeom>
          <a:noFill/>
        </p:spPr>
      </p:pic>
      <p:pic>
        <p:nvPicPr>
          <p:cNvPr id="16" name="Picture 6" descr="C:\Users\fjsj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4806"/>
            <a:ext cx="2938454" cy="536674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-32" y="6429396"/>
            <a:ext cx="9144000" cy="42862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 smtClean="0"/>
              <a:t>CATS</a:t>
            </a:r>
            <a:endParaRPr lang="pt-BR" sz="2000" dirty="0"/>
          </a:p>
        </p:txBody>
      </p:sp>
      <p:pic>
        <p:nvPicPr>
          <p:cNvPr id="15" name="Picture 2" descr="C:\Users\Demo4\Downloads\gato-cat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2" y="6445162"/>
            <a:ext cx="497640" cy="3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91128" y="1033003"/>
            <a:ext cx="3627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Gisha" pitchFamily="34" charset="-79"/>
                <a:cs typeface="Gisha" pitchFamily="34" charset="-79"/>
              </a:rPr>
              <a:t>Juliana visualiza um evento no</a:t>
            </a: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446" y="2402382"/>
            <a:ext cx="3429024" cy="387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 descr="C:\Users\natalia\Documents\My Dropbox\Projetão2010\Interface\logomarca Completa - cat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2136" y="1439877"/>
            <a:ext cx="2048705" cy="620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28700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explicativo em elipse 56"/>
          <p:cNvSpPr/>
          <p:nvPr/>
        </p:nvSpPr>
        <p:spPr>
          <a:xfrm rot="10800000" flipV="1">
            <a:off x="4889669" y="908720"/>
            <a:ext cx="3858793" cy="1510491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58" name="CaixaDeTexto 57"/>
          <p:cNvSpPr txBox="1"/>
          <p:nvPr/>
        </p:nvSpPr>
        <p:spPr>
          <a:xfrm flipH="1">
            <a:off x="5402442" y="1156276"/>
            <a:ext cx="3177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Gisha" pitchFamily="34" charset="-79"/>
                <a:cs typeface="Gisha" pitchFamily="34" charset="-79"/>
              </a:rPr>
              <a:t>E o que será que estão falando exatamente agora sobre esse evento?</a:t>
            </a:r>
            <a:endParaRPr lang="pt-BR" sz="20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32" y="-24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400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400" dirty="0">
                <a:latin typeface="Gisha" pitchFamily="34" charset="-79"/>
                <a:cs typeface="Gisha" pitchFamily="34" charset="-79"/>
              </a:rPr>
              <a:t>Nossa solução</a:t>
            </a:r>
          </a:p>
        </p:txBody>
      </p:sp>
      <p:pic>
        <p:nvPicPr>
          <p:cNvPr id="51" name="Picture 5" descr="C:\Users\Marcelo\Desktop\julia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987" y="2347203"/>
            <a:ext cx="1868509" cy="2786081"/>
          </a:xfrm>
          <a:prstGeom prst="rect">
            <a:avLst/>
          </a:prstGeom>
          <a:noFill/>
        </p:spPr>
      </p:pic>
      <p:sp>
        <p:nvSpPr>
          <p:cNvPr id="56" name="CaixaDeTexto 55"/>
          <p:cNvSpPr txBox="1"/>
          <p:nvPr/>
        </p:nvSpPr>
        <p:spPr>
          <a:xfrm>
            <a:off x="91128" y="1033003"/>
            <a:ext cx="3627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Gisha" pitchFamily="34" charset="-79"/>
                <a:cs typeface="Gisha" pitchFamily="34" charset="-79"/>
              </a:rPr>
              <a:t>Juliana visualiza um evento no</a:t>
            </a: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16" name="Picture 6" descr="C:\Users\fjsj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4806"/>
            <a:ext cx="2938454" cy="536674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-32" y="6429396"/>
            <a:ext cx="9144000" cy="42862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 smtClean="0"/>
              <a:t>CATS</a:t>
            </a:r>
            <a:endParaRPr lang="pt-BR" sz="2000" dirty="0"/>
          </a:p>
        </p:txBody>
      </p:sp>
      <p:pic>
        <p:nvPicPr>
          <p:cNvPr id="15" name="Picture 2" descr="C:\Users\Demo4\Downloads\gato-cat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2" y="6445162"/>
            <a:ext cx="497640" cy="3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38" t="36237" r="15446" b="16344"/>
          <a:stretch/>
        </p:blipFill>
        <p:spPr bwMode="auto">
          <a:xfrm>
            <a:off x="323528" y="2271039"/>
            <a:ext cx="3067351" cy="411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 descr="C:\Users\natalia\Documents\My Dropbox\Projetão2010\Interface\logomarca Completa - cat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2136" y="1439877"/>
            <a:ext cx="2048705" cy="620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3839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explicativo em elipse 56"/>
          <p:cNvSpPr/>
          <p:nvPr/>
        </p:nvSpPr>
        <p:spPr>
          <a:xfrm rot="10800000" flipV="1">
            <a:off x="4889669" y="908720"/>
            <a:ext cx="3858793" cy="1510491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58" name="CaixaDeTexto 57"/>
          <p:cNvSpPr txBox="1"/>
          <p:nvPr/>
        </p:nvSpPr>
        <p:spPr>
          <a:xfrm flipH="1">
            <a:off x="5364088" y="1156276"/>
            <a:ext cx="3177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Gisha" pitchFamily="34" charset="-79"/>
                <a:cs typeface="Gisha" pitchFamily="34" charset="-79"/>
              </a:rPr>
              <a:t>Que legal esse site, quero colocar mais informações nele!</a:t>
            </a:r>
            <a:endParaRPr lang="pt-BR" sz="20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32" y="-24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400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400" dirty="0">
                <a:latin typeface="Gisha" pitchFamily="34" charset="-79"/>
                <a:cs typeface="Gisha" pitchFamily="34" charset="-79"/>
              </a:rPr>
              <a:t>Nossa solução</a:t>
            </a:r>
          </a:p>
        </p:txBody>
      </p:sp>
      <p:pic>
        <p:nvPicPr>
          <p:cNvPr id="51" name="Picture 5" descr="C:\Users\Marcelo\Desktop\julia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987" y="2347203"/>
            <a:ext cx="1868509" cy="2786081"/>
          </a:xfrm>
          <a:prstGeom prst="rect">
            <a:avLst/>
          </a:prstGeom>
          <a:noFill/>
        </p:spPr>
      </p:pic>
      <p:sp>
        <p:nvSpPr>
          <p:cNvPr id="56" name="CaixaDeTexto 55"/>
          <p:cNvSpPr txBox="1"/>
          <p:nvPr/>
        </p:nvSpPr>
        <p:spPr>
          <a:xfrm>
            <a:off x="278869" y="1033003"/>
            <a:ext cx="3244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Gisha" pitchFamily="34" charset="-79"/>
                <a:cs typeface="Gisha" pitchFamily="34" charset="-79"/>
              </a:rPr>
              <a:t>Juliana edita um evento no</a:t>
            </a: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16" name="Picture 6" descr="C:\Users\fjsj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4806"/>
            <a:ext cx="2938454" cy="536674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-32" y="6429396"/>
            <a:ext cx="9144000" cy="42862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 smtClean="0"/>
              <a:t>CATS</a:t>
            </a:r>
            <a:endParaRPr lang="pt-BR" sz="2000" dirty="0"/>
          </a:p>
        </p:txBody>
      </p:sp>
      <p:pic>
        <p:nvPicPr>
          <p:cNvPr id="15" name="Picture 2" descr="C:\Users\Demo4\Downloads\gato-cat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2" y="6445162"/>
            <a:ext cx="497640" cy="3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000372"/>
            <a:ext cx="6981815" cy="256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Users\natalia\Documents\My Dropbox\Projetão2010\Interface\logomarca Completa - cat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2136" y="1439877"/>
            <a:ext cx="2048705" cy="620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4276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explicativo em elipse 56"/>
          <p:cNvSpPr/>
          <p:nvPr/>
        </p:nvSpPr>
        <p:spPr>
          <a:xfrm rot="10800000" flipV="1">
            <a:off x="4889669" y="908720"/>
            <a:ext cx="3858793" cy="1510491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58" name="CaixaDeTexto 57"/>
          <p:cNvSpPr txBox="1"/>
          <p:nvPr/>
        </p:nvSpPr>
        <p:spPr>
          <a:xfrm flipH="1">
            <a:off x="5364088" y="1156276"/>
            <a:ext cx="3177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Gisha" pitchFamily="34" charset="-79"/>
                <a:cs typeface="Gisha" pitchFamily="34" charset="-79"/>
              </a:rPr>
              <a:t>Interessante, agora que colaborei, ganhei novas funcionalidades!</a:t>
            </a:r>
            <a:endParaRPr lang="pt-BR" sz="20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32" y="-24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400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400" dirty="0">
                <a:latin typeface="Gisha" pitchFamily="34" charset="-79"/>
                <a:cs typeface="Gisha" pitchFamily="34" charset="-79"/>
              </a:rPr>
              <a:t>Nossa solução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251520" y="1033003"/>
            <a:ext cx="3302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Gisha" pitchFamily="34" charset="-79"/>
                <a:cs typeface="Gisha" pitchFamily="34" charset="-79"/>
              </a:rPr>
              <a:t>Juliana ganha reputação no</a:t>
            </a: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16" name="Picture 6" descr="C:\Users\fjsj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4806"/>
            <a:ext cx="2938454" cy="536674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-32" y="6429396"/>
            <a:ext cx="9144000" cy="42862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 smtClean="0"/>
              <a:t>CATS</a:t>
            </a:r>
            <a:endParaRPr lang="pt-BR" sz="2000" dirty="0"/>
          </a:p>
        </p:txBody>
      </p:sp>
      <p:pic>
        <p:nvPicPr>
          <p:cNvPr id="15" name="Picture 2" descr="C:\Users\Demo4\Downloads\gato-cat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2" y="6445162"/>
            <a:ext cx="497640" cy="3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95536" y="2708920"/>
            <a:ext cx="6192688" cy="338437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400" dirty="0" smtClean="0">
                <a:latin typeface="Gisha" pitchFamily="34" charset="-79"/>
                <a:cs typeface="Gisha" pitchFamily="34" charset="-79"/>
              </a:rPr>
              <a:t>FOTO/LINK </a:t>
            </a:r>
            <a:r>
              <a:rPr lang="pt-BR" sz="3400" dirty="0">
                <a:latin typeface="Gisha" pitchFamily="34" charset="-79"/>
                <a:cs typeface="Gisha" pitchFamily="34" charset="-79"/>
              </a:rPr>
              <a:t>PARA </a:t>
            </a:r>
            <a:r>
              <a:rPr lang="pt-BR" sz="3400" dirty="0" smtClean="0">
                <a:latin typeface="Gisha" pitchFamily="34" charset="-79"/>
                <a:cs typeface="Gisha" pitchFamily="34" charset="-79"/>
              </a:rPr>
              <a:t>A PÁGINA DE PERFIL DE USUÁRIO COM NOTIFICAÇÃO DE NOVO NÍVEL (INTERMEDIÁRIO)</a:t>
            </a:r>
          </a:p>
        </p:txBody>
      </p:sp>
      <p:pic>
        <p:nvPicPr>
          <p:cNvPr id="18" name="Picture 5" descr="C:\Users\Marcelo\Desktop\julian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7987" y="2347203"/>
            <a:ext cx="1868509" cy="2786081"/>
          </a:xfrm>
          <a:prstGeom prst="rect">
            <a:avLst/>
          </a:prstGeom>
          <a:noFill/>
        </p:spPr>
      </p:pic>
      <p:grpSp>
        <p:nvGrpSpPr>
          <p:cNvPr id="6" name="Grupo 5"/>
          <p:cNvGrpSpPr/>
          <p:nvPr/>
        </p:nvGrpSpPr>
        <p:grpSpPr>
          <a:xfrm>
            <a:off x="0" y="2643182"/>
            <a:ext cx="7167987" cy="3594130"/>
            <a:chOff x="0" y="2643182"/>
            <a:chExt cx="7286644" cy="3733952"/>
          </a:xfrm>
        </p:grpSpPr>
        <p:grpSp>
          <p:nvGrpSpPr>
            <p:cNvPr id="4" name="Grupo 3"/>
            <p:cNvGrpSpPr/>
            <p:nvPr/>
          </p:nvGrpSpPr>
          <p:grpSpPr>
            <a:xfrm>
              <a:off x="0" y="2643182"/>
              <a:ext cx="7286644" cy="3733952"/>
              <a:chOff x="0" y="2643182"/>
              <a:chExt cx="7286644" cy="3733952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2643182"/>
                <a:ext cx="7286644" cy="3733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802" y="3334858"/>
                <a:ext cx="936104" cy="10504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996" y="2828925"/>
              <a:ext cx="207645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" name="Picture 3" descr="C:\Users\natalia\Documents\My Dropbox\Projetão2010\Interface\logomarca Completa - cat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2136" y="1439877"/>
            <a:ext cx="2048705" cy="620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990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2" y="-24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400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400" dirty="0" smtClean="0">
                <a:latin typeface="Gisha" pitchFamily="34" charset="-79"/>
                <a:cs typeface="Gisha" pitchFamily="34" charset="-79"/>
              </a:rPr>
              <a:t>Tema</a:t>
            </a:r>
            <a:endParaRPr lang="pt-BR" sz="3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4282" y="857232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E467F"/>
              </a:buClr>
              <a:buFont typeface="Gisha" pitchFamily="34" charset="-79"/>
              <a:buChar char="+"/>
            </a:pPr>
            <a:r>
              <a:rPr lang="pt-BR" sz="2400" dirty="0" smtClean="0">
                <a:latin typeface="Gisha" pitchFamily="34" charset="-79"/>
                <a:cs typeface="Gisha" pitchFamily="34" charset="-79"/>
              </a:rPr>
              <a:t>Para onde ir?</a:t>
            </a:r>
            <a:endParaRPr lang="pt-BR" sz="2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2788800" cy="209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F1A1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5870" y="2588270"/>
            <a:ext cx="2788799" cy="209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F1A1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6041" y="3874154"/>
            <a:ext cx="3143272" cy="2092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F1A1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6" descr="C:\Users\fjsj\Desktop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4806"/>
            <a:ext cx="2938454" cy="536674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-32" y="6429396"/>
            <a:ext cx="9144000" cy="42862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 smtClean="0"/>
              <a:t>CATS</a:t>
            </a:r>
            <a:endParaRPr lang="pt-BR" sz="2000" dirty="0"/>
          </a:p>
        </p:txBody>
      </p:sp>
      <p:pic>
        <p:nvPicPr>
          <p:cNvPr id="16" name="Picture 2" descr="C:\Users\Demo4\Downloads\gato-cat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2" y="6445162"/>
            <a:ext cx="497640" cy="3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150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explicativo em elipse 56"/>
          <p:cNvSpPr/>
          <p:nvPr/>
        </p:nvSpPr>
        <p:spPr>
          <a:xfrm rot="10800000" flipV="1">
            <a:off x="4889669" y="908720"/>
            <a:ext cx="3858793" cy="1510491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58" name="CaixaDeTexto 57"/>
          <p:cNvSpPr txBox="1"/>
          <p:nvPr/>
        </p:nvSpPr>
        <p:spPr>
          <a:xfrm flipH="1">
            <a:off x="5364088" y="1268760"/>
            <a:ext cx="3177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Gisha" pitchFamily="34" charset="-79"/>
                <a:cs typeface="Gisha" pitchFamily="34" charset="-79"/>
              </a:rPr>
              <a:t>Gostei tanto que vou instalar no meu </a:t>
            </a:r>
            <a:r>
              <a:rPr lang="pt-BR" sz="2000" dirty="0" err="1" smtClean="0">
                <a:latin typeface="Gisha" pitchFamily="34" charset="-79"/>
                <a:cs typeface="Gisha" pitchFamily="34" charset="-79"/>
              </a:rPr>
              <a:t>Android</a:t>
            </a:r>
            <a:r>
              <a:rPr lang="pt-BR" sz="2000" dirty="0" smtClean="0">
                <a:latin typeface="Gisha" pitchFamily="34" charset="-79"/>
                <a:cs typeface="Gisha" pitchFamily="34" charset="-79"/>
              </a:rPr>
              <a:t>!</a:t>
            </a:r>
            <a:endParaRPr lang="pt-BR" sz="20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32" y="-24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400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400" dirty="0">
                <a:latin typeface="Gisha" pitchFamily="34" charset="-79"/>
                <a:cs typeface="Gisha" pitchFamily="34" charset="-79"/>
              </a:rPr>
              <a:t>Nossa solução</a:t>
            </a:r>
          </a:p>
        </p:txBody>
      </p:sp>
      <p:pic>
        <p:nvPicPr>
          <p:cNvPr id="51" name="Picture 5" descr="C:\Users\Marcelo\Desktop\julia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987" y="2347203"/>
            <a:ext cx="1868509" cy="2786081"/>
          </a:xfrm>
          <a:prstGeom prst="rect">
            <a:avLst/>
          </a:prstGeom>
          <a:noFill/>
        </p:spPr>
      </p:pic>
      <p:sp>
        <p:nvSpPr>
          <p:cNvPr id="56" name="CaixaDeTexto 55"/>
          <p:cNvSpPr txBox="1"/>
          <p:nvPr/>
        </p:nvSpPr>
        <p:spPr>
          <a:xfrm>
            <a:off x="23466" y="1033003"/>
            <a:ext cx="4001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Gisha" pitchFamily="34" charset="-79"/>
                <a:cs typeface="Gisha" pitchFamily="34" charset="-79"/>
              </a:rPr>
              <a:t>Juliana instala a versão mobile do</a:t>
            </a: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16" name="Picture 6" descr="C:\Users\fjsj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4806"/>
            <a:ext cx="2938454" cy="536674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-32" y="6429396"/>
            <a:ext cx="9144000" cy="42862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 smtClean="0"/>
              <a:t>CATS</a:t>
            </a:r>
            <a:endParaRPr lang="pt-BR" sz="2000" dirty="0"/>
          </a:p>
        </p:txBody>
      </p:sp>
      <p:pic>
        <p:nvPicPr>
          <p:cNvPr id="15" name="Picture 2" descr="C:\Users\Demo4\Downloads\gato-cat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2" y="6445162"/>
            <a:ext cx="497640" cy="3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Rafael\Desktop\mobil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420888"/>
            <a:ext cx="4646447" cy="4806670"/>
          </a:xfrm>
          <a:prstGeom prst="rect">
            <a:avLst/>
          </a:prstGeom>
          <a:noFill/>
        </p:spPr>
      </p:pic>
      <p:pic>
        <p:nvPicPr>
          <p:cNvPr id="17" name="Picture 3" descr="C:\Users\natalia\Documents\My Dropbox\Projetão2010\Interface\logomarca Completa - cat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2136" y="1439877"/>
            <a:ext cx="2048705" cy="620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0922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explicativo em elipse 56"/>
          <p:cNvSpPr/>
          <p:nvPr/>
        </p:nvSpPr>
        <p:spPr>
          <a:xfrm rot="10800000" flipV="1">
            <a:off x="5076055" y="764704"/>
            <a:ext cx="3672409" cy="1654508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58" name="CaixaDeTexto 57"/>
          <p:cNvSpPr txBox="1"/>
          <p:nvPr/>
        </p:nvSpPr>
        <p:spPr>
          <a:xfrm flipH="1">
            <a:off x="5543763" y="1052736"/>
            <a:ext cx="3204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Gisha" pitchFamily="34" charset="-79"/>
                <a:cs typeface="Gisha" pitchFamily="34" charset="-79"/>
              </a:rPr>
              <a:t>Bem legal o CATS. Mas agora vou nessa para a boate!</a:t>
            </a:r>
            <a:endParaRPr lang="pt-BR" sz="20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32" y="-24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400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400" dirty="0">
                <a:latin typeface="Gisha" pitchFamily="34" charset="-79"/>
                <a:cs typeface="Gisha" pitchFamily="34" charset="-79"/>
              </a:rPr>
              <a:t>Nossa solução</a:t>
            </a:r>
          </a:p>
        </p:txBody>
      </p:sp>
      <p:pic>
        <p:nvPicPr>
          <p:cNvPr id="51" name="Picture 5" descr="C:\Users\Marcelo\Desktop\julia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987" y="2347203"/>
            <a:ext cx="1868509" cy="2786081"/>
          </a:xfrm>
          <a:prstGeom prst="rect">
            <a:avLst/>
          </a:prstGeom>
          <a:noFill/>
        </p:spPr>
      </p:pic>
      <p:pic>
        <p:nvPicPr>
          <p:cNvPr id="16" name="Picture 6" descr="C:\Users\fjsj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4806"/>
            <a:ext cx="2938454" cy="536674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-32" y="6429396"/>
            <a:ext cx="9144000" cy="42862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 smtClean="0"/>
              <a:t>CATS</a:t>
            </a:r>
            <a:endParaRPr lang="pt-BR" sz="2000" dirty="0"/>
          </a:p>
        </p:txBody>
      </p:sp>
      <p:pic>
        <p:nvPicPr>
          <p:cNvPr id="15" name="Picture 2" descr="C:\Users\Demo4\Downloads\gato-cat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2" y="6445162"/>
            <a:ext cx="497640" cy="3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Marcelo\Desktop\juliana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7987" y="2347202"/>
            <a:ext cx="1868510" cy="2786082"/>
          </a:xfrm>
          <a:prstGeom prst="rect">
            <a:avLst/>
          </a:prstGeom>
          <a:noFill/>
        </p:spPr>
      </p:pic>
      <p:grpSp>
        <p:nvGrpSpPr>
          <p:cNvPr id="13" name="Grupo 12"/>
          <p:cNvGrpSpPr/>
          <p:nvPr/>
        </p:nvGrpSpPr>
        <p:grpSpPr>
          <a:xfrm>
            <a:off x="35496" y="1076672"/>
            <a:ext cx="4800600" cy="4800600"/>
            <a:chOff x="35496" y="1076672"/>
            <a:chExt cx="4800600" cy="4800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076672"/>
              <a:ext cx="4800600" cy="480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Elipse 11"/>
            <p:cNvSpPr/>
            <p:nvPr/>
          </p:nvSpPr>
          <p:spPr>
            <a:xfrm>
              <a:off x="2051720" y="2630090"/>
              <a:ext cx="904572" cy="792088"/>
            </a:xfrm>
            <a:prstGeom prst="ellipse">
              <a:avLst/>
            </a:prstGeom>
            <a:solidFill>
              <a:srgbClr val="186D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400" dirty="0" smtClean="0">
                <a:latin typeface="Gisha" pitchFamily="34" charset="-79"/>
                <a:cs typeface="Gisha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3846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explicativo em elipse 56"/>
          <p:cNvSpPr/>
          <p:nvPr/>
        </p:nvSpPr>
        <p:spPr>
          <a:xfrm rot="10800000" flipV="1">
            <a:off x="5218221" y="1198428"/>
            <a:ext cx="3026187" cy="1366476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58" name="CaixaDeTexto 57"/>
          <p:cNvSpPr txBox="1"/>
          <p:nvPr/>
        </p:nvSpPr>
        <p:spPr>
          <a:xfrm flipH="1">
            <a:off x="5685929" y="1375369"/>
            <a:ext cx="2411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Gisha" pitchFamily="34" charset="-79"/>
                <a:cs typeface="Gisha" pitchFamily="34" charset="-79"/>
              </a:rPr>
              <a:t>O show foi bem legal, mas eu ainda quero sair... </a:t>
            </a:r>
            <a:endParaRPr lang="pt-BR" sz="20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32" y="-24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400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400" dirty="0">
                <a:latin typeface="Gisha" pitchFamily="34" charset="-79"/>
                <a:cs typeface="Gisha" pitchFamily="34" charset="-79"/>
              </a:rPr>
              <a:t>Nossa solução</a:t>
            </a:r>
          </a:p>
        </p:txBody>
      </p:sp>
      <p:pic>
        <p:nvPicPr>
          <p:cNvPr id="16" name="Picture 6" descr="C:\Users\fjsj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4806"/>
            <a:ext cx="2938454" cy="536674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-32" y="6429396"/>
            <a:ext cx="9144000" cy="42862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 smtClean="0"/>
              <a:t>CATS</a:t>
            </a:r>
            <a:endParaRPr lang="pt-BR" sz="2000" dirty="0"/>
          </a:p>
        </p:txBody>
      </p:sp>
      <p:pic>
        <p:nvPicPr>
          <p:cNvPr id="15" name="Picture 2" descr="C:\Users\Demo4\Downloads\gato-cat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2" y="6445162"/>
            <a:ext cx="497640" cy="3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Marcelo\Desktop\juliana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7987" y="2347202"/>
            <a:ext cx="1868510" cy="2786082"/>
          </a:xfrm>
          <a:prstGeom prst="rect">
            <a:avLst/>
          </a:prstGeom>
          <a:noFill/>
        </p:spPr>
      </p:pic>
      <p:sp>
        <p:nvSpPr>
          <p:cNvPr id="13" name="Texto explicativo em elipse 12"/>
          <p:cNvSpPr/>
          <p:nvPr/>
        </p:nvSpPr>
        <p:spPr>
          <a:xfrm rot="10800000" flipV="1">
            <a:off x="4900624" y="1199962"/>
            <a:ext cx="3026187" cy="1366476"/>
          </a:xfrm>
          <a:prstGeom prst="wedgeEllipseCallout">
            <a:avLst>
              <a:gd name="adj1" fmla="val -36463"/>
              <a:gd name="adj2" fmla="val 5442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7" name="CaixaDeTexto 16"/>
          <p:cNvSpPr txBox="1"/>
          <p:nvPr/>
        </p:nvSpPr>
        <p:spPr>
          <a:xfrm flipH="1">
            <a:off x="5320870" y="1532082"/>
            <a:ext cx="2411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Gisha" pitchFamily="34" charset="-79"/>
                <a:cs typeface="Gisha" pitchFamily="34" charset="-79"/>
              </a:rPr>
              <a:t>Já sei! Vou procurar no CATS mobile.</a:t>
            </a:r>
            <a:endParaRPr lang="pt-BR" sz="20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26091" y="1033003"/>
            <a:ext cx="3653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Gisha" pitchFamily="34" charset="-79"/>
                <a:cs typeface="Gisha" pitchFamily="34" charset="-79"/>
              </a:rPr>
              <a:t>Juliana usa a versão mobile do</a:t>
            </a: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1027" name="Picture 3" descr="C:\Users\Rafael\Desktop\mobile por pert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355836"/>
            <a:ext cx="2664296" cy="4025492"/>
          </a:xfrm>
          <a:prstGeom prst="rect">
            <a:avLst/>
          </a:prstGeom>
          <a:noFill/>
        </p:spPr>
      </p:pic>
      <p:pic>
        <p:nvPicPr>
          <p:cNvPr id="19" name="Picture 3" descr="C:\Users\natalia\Documents\My Dropbox\Projetão2010\Interface\logomarca Completa - cat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2136" y="1439877"/>
            <a:ext cx="2048705" cy="620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4185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8" grpId="0"/>
      <p:bldP spid="58" grpId="1"/>
      <p:bldP spid="13" grpId="0" animBg="1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2" y="-24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400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400" dirty="0" smtClean="0">
                <a:latin typeface="Gisha" pitchFamily="34" charset="-79"/>
                <a:cs typeface="Gisha" pitchFamily="34" charset="-79"/>
              </a:rPr>
              <a:t>Curva de valores</a:t>
            </a:r>
            <a:endParaRPr lang="pt-BR" sz="3400" dirty="0"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9" name="Picture 6" descr="C:\Users\fjsj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4806"/>
            <a:ext cx="2938454" cy="536674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-32" y="6429396"/>
            <a:ext cx="9144000" cy="42862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 smtClean="0"/>
              <a:t>CATS</a:t>
            </a:r>
            <a:endParaRPr lang="pt-BR" sz="2000" dirty="0"/>
          </a:p>
        </p:txBody>
      </p:sp>
      <p:pic>
        <p:nvPicPr>
          <p:cNvPr id="13" name="Picture 2" descr="C:\Users\Demo4\Downloads\gato-cat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2" y="6445162"/>
            <a:ext cx="497640" cy="3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196963"/>
              </p:ext>
            </p:extLst>
          </p:nvPr>
        </p:nvGraphicFramePr>
        <p:xfrm>
          <a:off x="30713" y="1052736"/>
          <a:ext cx="9113287" cy="4724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2" y="-24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400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400" dirty="0" err="1" smtClean="0">
                <a:latin typeface="Gisha" pitchFamily="34" charset="-79"/>
                <a:cs typeface="Gisha" pitchFamily="34" charset="-79"/>
              </a:rPr>
              <a:t>Stakeholders</a:t>
            </a:r>
            <a:endParaRPr lang="pt-BR" sz="3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4348" y="2000240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Gisha" pitchFamily="34" charset="-79"/>
                <a:cs typeface="Gisha" pitchFamily="34" charset="-79"/>
              </a:rPr>
              <a:t>Turista</a:t>
            </a:r>
            <a:endParaRPr lang="pt-BR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571868" y="1272589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Gisha" pitchFamily="34" charset="-79"/>
                <a:cs typeface="Gisha" pitchFamily="34" charset="-79"/>
              </a:rPr>
              <a:t>População Local</a:t>
            </a:r>
            <a:endParaRPr lang="pt-BR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516216" y="3861048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Gisha" pitchFamily="34" charset="-79"/>
                <a:cs typeface="Gisha" pitchFamily="34" charset="-79"/>
              </a:rPr>
              <a:t>Mameluco</a:t>
            </a:r>
            <a:endParaRPr lang="pt-BR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286380" y="1857364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Gisha" pitchFamily="34" charset="-79"/>
                <a:cs typeface="Gisha" pitchFamily="34" charset="-79"/>
              </a:rPr>
              <a:t>Donos de estabelecimentos</a:t>
            </a:r>
          </a:p>
        </p:txBody>
      </p:sp>
      <p:cxnSp>
        <p:nvCxnSpPr>
          <p:cNvPr id="15" name="Conector de seta reta 14"/>
          <p:cNvCxnSpPr/>
          <p:nvPr/>
        </p:nvCxnSpPr>
        <p:spPr>
          <a:xfrm rot="5400000">
            <a:off x="2430576" y="2466303"/>
            <a:ext cx="889557" cy="1785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stCxn id="6" idx="2"/>
          </p:cNvCxnSpPr>
          <p:nvPr/>
        </p:nvCxnSpPr>
        <p:spPr>
          <a:xfrm rot="16200000" flipH="1">
            <a:off x="1132864" y="2420344"/>
            <a:ext cx="662372" cy="499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rot="10800000" flipV="1">
            <a:off x="3500430" y="2428867"/>
            <a:ext cx="2000264" cy="8572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rot="10800000">
            <a:off x="3643308" y="3643314"/>
            <a:ext cx="300039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6429388" y="2571744"/>
            <a:ext cx="357190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C:\Users\fjsj\Desktop\icones\Uncle S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00108"/>
            <a:ext cx="1000132" cy="1000132"/>
          </a:xfrm>
          <a:prstGeom prst="rect">
            <a:avLst/>
          </a:prstGeom>
          <a:noFill/>
        </p:spPr>
      </p:pic>
      <p:pic>
        <p:nvPicPr>
          <p:cNvPr id="21" name="Picture 5" descr="C:\Users\fjsj\Desktop\icones\User grou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071546"/>
            <a:ext cx="1071570" cy="1071570"/>
          </a:xfrm>
          <a:prstGeom prst="rect">
            <a:avLst/>
          </a:prstGeom>
          <a:noFill/>
        </p:spPr>
      </p:pic>
      <p:pic>
        <p:nvPicPr>
          <p:cNvPr id="23" name="Picture 10" descr="http://icons3.iconfinder.netdna-cdn.com/data/icons/orchestra/png/128/myp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857232"/>
            <a:ext cx="1071570" cy="1071571"/>
          </a:xfrm>
          <a:prstGeom prst="rect">
            <a:avLst/>
          </a:prstGeom>
          <a:noFill/>
        </p:spPr>
      </p:pic>
      <p:pic>
        <p:nvPicPr>
          <p:cNvPr id="24" name="Picture 11" descr="C:\Users\fjsj\Desktop\icones\elvis12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4572008"/>
            <a:ext cx="1219200" cy="1219200"/>
          </a:xfrm>
          <a:prstGeom prst="rect">
            <a:avLst/>
          </a:prstGeom>
          <a:noFill/>
        </p:spPr>
      </p:pic>
      <p:sp>
        <p:nvSpPr>
          <p:cNvPr id="25" name="CaixaDeTexto 24"/>
          <p:cNvSpPr txBox="1"/>
          <p:nvPr/>
        </p:nvSpPr>
        <p:spPr>
          <a:xfrm>
            <a:off x="4000496" y="5786454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Gisha" pitchFamily="34" charset="-79"/>
                <a:cs typeface="Gisha" pitchFamily="34" charset="-79"/>
              </a:rPr>
              <a:t>Promoters</a:t>
            </a:r>
          </a:p>
        </p:txBody>
      </p:sp>
      <p:cxnSp>
        <p:nvCxnSpPr>
          <p:cNvPr id="26" name="Conector de seta reta 25"/>
          <p:cNvCxnSpPr/>
          <p:nvPr/>
        </p:nvCxnSpPr>
        <p:spPr>
          <a:xfrm rot="10800000">
            <a:off x="3428992" y="4000504"/>
            <a:ext cx="857256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 flipV="1">
            <a:off x="5214942" y="4000504"/>
            <a:ext cx="1428760" cy="9286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6" descr="C:\Users\fjsj\Desktop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34806"/>
            <a:ext cx="2938454" cy="536674"/>
          </a:xfrm>
          <a:prstGeom prst="rect">
            <a:avLst/>
          </a:prstGeom>
          <a:noFill/>
        </p:spPr>
      </p:pic>
      <p:pic>
        <p:nvPicPr>
          <p:cNvPr id="28" name="Picture 3" descr="C:\Users\natalia\Documents\My Dropbox\Projetão2010\Interface\logomarca Completa - cats.png"/>
          <p:cNvPicPr>
            <a:picLocks noChangeAspect="1" noChangeArrowheads="1"/>
          </p:cNvPicPr>
          <p:nvPr/>
        </p:nvPicPr>
        <p:blipFill rotWithShape="1">
          <a:blip r:embed="rId8" cstate="print"/>
          <a:srcRect l="59155"/>
          <a:stretch/>
        </p:blipFill>
        <p:spPr bwMode="auto">
          <a:xfrm>
            <a:off x="1880930" y="3068960"/>
            <a:ext cx="1250910" cy="928280"/>
          </a:xfrm>
          <a:prstGeom prst="rect">
            <a:avLst/>
          </a:prstGeom>
          <a:noFill/>
        </p:spPr>
      </p:pic>
      <p:sp>
        <p:nvSpPr>
          <p:cNvPr id="29" name="CaixaDeTexto 28"/>
          <p:cNvSpPr txBox="1"/>
          <p:nvPr/>
        </p:nvSpPr>
        <p:spPr>
          <a:xfrm>
            <a:off x="1331640" y="4026550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Gisha" pitchFamily="34" charset="-79"/>
                <a:cs typeface="Gisha" pitchFamily="34" charset="-79"/>
              </a:rPr>
              <a:t>CATS</a:t>
            </a:r>
            <a:endParaRPr lang="pt-BR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-32" y="6429396"/>
            <a:ext cx="9144000" cy="42862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 smtClean="0"/>
              <a:t>CATS</a:t>
            </a:r>
            <a:endParaRPr lang="pt-BR" sz="2000" dirty="0"/>
          </a:p>
        </p:txBody>
      </p:sp>
      <p:pic>
        <p:nvPicPr>
          <p:cNvPr id="31" name="Picture 2" descr="C:\Users\Demo4\Downloads\gato-cat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2" y="6445162"/>
            <a:ext cx="497640" cy="3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291" y="2492896"/>
            <a:ext cx="1271827" cy="141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828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9" grpId="0"/>
      <p:bldP spid="12" grpId="0"/>
      <p:bldP spid="13" grpId="0"/>
      <p:bldP spid="25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2" y="-24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400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400" dirty="0" smtClean="0">
                <a:latin typeface="Gisha" pitchFamily="34" charset="-79"/>
                <a:cs typeface="Gisha" pitchFamily="34" charset="-79"/>
              </a:rPr>
              <a:t>Dados do mercado</a:t>
            </a:r>
            <a:endParaRPr lang="pt-BR" sz="3400" dirty="0"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27" name="Picture 6" descr="C:\Users\fjsj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4806"/>
            <a:ext cx="2938454" cy="536674"/>
          </a:xfrm>
          <a:prstGeom prst="rect">
            <a:avLst/>
          </a:prstGeom>
          <a:noFill/>
        </p:spPr>
      </p:pic>
      <p:sp>
        <p:nvSpPr>
          <p:cNvPr id="30" name="Retângulo 29"/>
          <p:cNvSpPr/>
          <p:nvPr/>
        </p:nvSpPr>
        <p:spPr>
          <a:xfrm>
            <a:off x="-32" y="6429396"/>
            <a:ext cx="9144000" cy="42862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 smtClean="0"/>
              <a:t>CATS</a:t>
            </a:r>
            <a:endParaRPr lang="pt-BR" sz="2000" dirty="0"/>
          </a:p>
        </p:txBody>
      </p:sp>
      <p:pic>
        <p:nvPicPr>
          <p:cNvPr id="31" name="Picture 2" descr="C:\Users\Demo4\Downloads\gato-cat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2" y="6445162"/>
            <a:ext cx="497640" cy="3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95536" y="3083476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E467F"/>
              </a:buClr>
            </a:pPr>
            <a:r>
              <a:rPr lang="pt-BR" sz="2400" dirty="0">
                <a:latin typeface="Gisha" pitchFamily="34" charset="-79"/>
                <a:cs typeface="Gisha" pitchFamily="34" charset="-79"/>
              </a:rPr>
              <a:t>d</a:t>
            </a:r>
            <a:r>
              <a:rPr lang="pt-BR" sz="2400" dirty="0" smtClean="0">
                <a:latin typeface="Gisha" pitchFamily="34" charset="-79"/>
                <a:cs typeface="Gisha" pitchFamily="34" charset="-79"/>
              </a:rPr>
              <a:t>e reais investidos em propaganda pelo setor de Cultura, Lazer, Esporte e Turismo em um trimestre (Agosto, Setembro e Outubro de 2009)</a:t>
            </a:r>
            <a:endParaRPr lang="pt-BR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95536" y="1556792"/>
            <a:ext cx="20162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660066"/>
                </a:solidFill>
                <a:latin typeface="Gisha" pitchFamily="34" charset="-79"/>
                <a:cs typeface="Gisha" pitchFamily="34" charset="-79"/>
              </a:rPr>
              <a:t>1,1</a:t>
            </a:r>
            <a:br>
              <a:rPr lang="pt-BR" sz="6000" dirty="0" smtClean="0">
                <a:solidFill>
                  <a:srgbClr val="660066"/>
                </a:solidFill>
                <a:latin typeface="Gisha" pitchFamily="34" charset="-79"/>
                <a:cs typeface="Gisha" pitchFamily="34" charset="-79"/>
              </a:rPr>
            </a:br>
            <a:r>
              <a:rPr lang="pt-BR" sz="4000" dirty="0" smtClean="0">
                <a:solidFill>
                  <a:srgbClr val="660066"/>
                </a:solidFill>
                <a:latin typeface="Gisha" pitchFamily="34" charset="-79"/>
                <a:cs typeface="Gisha" pitchFamily="34" charset="-79"/>
              </a:rPr>
              <a:t>bilhões</a:t>
            </a:r>
            <a:endParaRPr lang="pt-BR" dirty="0">
              <a:solidFill>
                <a:srgbClr val="660066"/>
              </a:solidFill>
              <a:latin typeface="Gisha" pitchFamily="34" charset="-79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55048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2" y="-24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400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400" dirty="0">
                <a:latin typeface="Gisha" pitchFamily="34" charset="-79"/>
                <a:cs typeface="Gisha" pitchFamily="34" charset="-79"/>
              </a:rPr>
              <a:t>Dados do mercado</a:t>
            </a:r>
          </a:p>
        </p:txBody>
      </p:sp>
      <p:pic>
        <p:nvPicPr>
          <p:cNvPr id="27" name="Picture 6" descr="C:\Users\fjsj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4806"/>
            <a:ext cx="2938454" cy="536674"/>
          </a:xfrm>
          <a:prstGeom prst="rect">
            <a:avLst/>
          </a:prstGeom>
          <a:noFill/>
        </p:spPr>
      </p:pic>
      <p:sp>
        <p:nvSpPr>
          <p:cNvPr id="30" name="Retângulo 29"/>
          <p:cNvSpPr/>
          <p:nvPr/>
        </p:nvSpPr>
        <p:spPr>
          <a:xfrm>
            <a:off x="-32" y="6429396"/>
            <a:ext cx="9144000" cy="42862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 smtClean="0"/>
              <a:t>CATS</a:t>
            </a:r>
            <a:endParaRPr lang="pt-BR" sz="2000" dirty="0"/>
          </a:p>
        </p:txBody>
      </p:sp>
      <p:pic>
        <p:nvPicPr>
          <p:cNvPr id="31" name="Picture 2" descr="C:\Users\Demo4\Downloads\gato-cat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2" y="6445162"/>
            <a:ext cx="497640" cy="3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267744" y="2147372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4E467F"/>
              </a:buClr>
            </a:pPr>
            <a:r>
              <a:rPr lang="pt-BR" sz="2400" dirty="0" smtClean="0">
                <a:latin typeface="Gisha" pitchFamily="34" charset="-79"/>
                <a:cs typeface="Gisha" pitchFamily="34" charset="-79"/>
              </a:rPr>
              <a:t>de reais é reservado pelo setor por mês para investir em propaganda</a:t>
            </a:r>
            <a:endParaRPr lang="pt-BR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876256" y="1052736"/>
            <a:ext cx="20162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</a:pPr>
            <a:r>
              <a:rPr lang="pt-BR" sz="6000" dirty="0" smtClean="0">
                <a:solidFill>
                  <a:srgbClr val="00B011"/>
                </a:solidFill>
                <a:latin typeface="Gisha" pitchFamily="34" charset="-79"/>
                <a:cs typeface="Gisha" pitchFamily="34" charset="-79"/>
              </a:rPr>
              <a:t>374</a:t>
            </a:r>
            <a:br>
              <a:rPr lang="pt-BR" sz="6000" dirty="0" smtClean="0">
                <a:solidFill>
                  <a:srgbClr val="00B011"/>
                </a:solidFill>
                <a:latin typeface="Gisha" pitchFamily="34" charset="-79"/>
                <a:cs typeface="Gisha" pitchFamily="34" charset="-79"/>
              </a:rPr>
            </a:br>
            <a:r>
              <a:rPr lang="pt-BR" sz="4000" dirty="0" smtClean="0">
                <a:solidFill>
                  <a:srgbClr val="00B011"/>
                </a:solidFill>
                <a:latin typeface="Gisha" pitchFamily="34" charset="-79"/>
                <a:cs typeface="Gisha" pitchFamily="34" charset="-79"/>
              </a:rPr>
              <a:t>milhões</a:t>
            </a:r>
            <a:endParaRPr lang="pt-BR" dirty="0">
              <a:solidFill>
                <a:srgbClr val="00B011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23528" y="3678123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E467F"/>
              </a:buClr>
            </a:pPr>
            <a:r>
              <a:rPr lang="pt-BR" sz="2400" dirty="0" smtClean="0">
                <a:latin typeface="Gisha" pitchFamily="34" charset="-79"/>
                <a:cs typeface="Gisha" pitchFamily="34" charset="-79"/>
              </a:rPr>
              <a:t>é investido em propaganda na internet pelo setor</a:t>
            </a:r>
            <a:endParaRPr lang="pt-BR" sz="2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23528" y="2799511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rgbClr val="FF0000"/>
                </a:solidFill>
                <a:latin typeface="Gisha" pitchFamily="34" charset="-79"/>
                <a:cs typeface="Gisha" pitchFamily="34" charset="-79"/>
              </a:rPr>
              <a:t>s</a:t>
            </a:r>
            <a:r>
              <a:rPr lang="pt-BR" sz="6000" dirty="0" smtClean="0">
                <a:solidFill>
                  <a:srgbClr val="FF0000"/>
                </a:solidFill>
                <a:latin typeface="Gisha" pitchFamily="34" charset="-79"/>
                <a:cs typeface="Gisha" pitchFamily="34" charset="-79"/>
              </a:rPr>
              <a:t>ó 1%</a:t>
            </a:r>
            <a:endParaRPr lang="pt-BR" dirty="0">
              <a:solidFill>
                <a:srgbClr val="FF0000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627784" y="509970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4E467F"/>
              </a:buClr>
            </a:pPr>
            <a:r>
              <a:rPr lang="pt-BR" sz="2400" dirty="0">
                <a:latin typeface="Gisha" pitchFamily="34" charset="-79"/>
                <a:cs typeface="Gisha" pitchFamily="34" charset="-79"/>
              </a:rPr>
              <a:t>é investido pelo setor </a:t>
            </a:r>
            <a:r>
              <a:rPr lang="pt-BR" sz="2400" dirty="0" smtClean="0">
                <a:latin typeface="Gisha" pitchFamily="34" charset="-79"/>
                <a:cs typeface="Gisha" pitchFamily="34" charset="-79"/>
              </a:rPr>
              <a:t>em propaganda na TV paga e aberta</a:t>
            </a:r>
            <a:endParaRPr lang="pt-BR" sz="2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003776" y="4221088"/>
            <a:ext cx="2888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6000" dirty="0" smtClean="0">
                <a:solidFill>
                  <a:srgbClr val="CC9900"/>
                </a:solidFill>
                <a:latin typeface="Gisha" pitchFamily="34" charset="-79"/>
                <a:cs typeface="Gisha" pitchFamily="34" charset="-79"/>
              </a:rPr>
              <a:t>  42%</a:t>
            </a:r>
            <a:endParaRPr lang="pt-BR" dirty="0">
              <a:solidFill>
                <a:srgbClr val="CC9900"/>
              </a:solidFill>
              <a:latin typeface="Gisha" pitchFamily="34" charset="-79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07332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2" y="-24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400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400" dirty="0">
                <a:latin typeface="Gisha" pitchFamily="34" charset="-79"/>
                <a:cs typeface="Gisha" pitchFamily="34" charset="-79"/>
              </a:rPr>
              <a:t>Dados do mercado</a:t>
            </a:r>
          </a:p>
        </p:txBody>
      </p:sp>
      <p:pic>
        <p:nvPicPr>
          <p:cNvPr id="27" name="Picture 6" descr="C:\Users\fjsj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4806"/>
            <a:ext cx="2938454" cy="536674"/>
          </a:xfrm>
          <a:prstGeom prst="rect">
            <a:avLst/>
          </a:prstGeom>
          <a:noFill/>
        </p:spPr>
      </p:pic>
      <p:sp>
        <p:nvSpPr>
          <p:cNvPr id="30" name="Retângulo 29"/>
          <p:cNvSpPr/>
          <p:nvPr/>
        </p:nvSpPr>
        <p:spPr>
          <a:xfrm>
            <a:off x="-32" y="6429396"/>
            <a:ext cx="9144000" cy="42862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 smtClean="0"/>
              <a:t>CATS</a:t>
            </a:r>
            <a:endParaRPr lang="pt-BR" sz="2000" dirty="0"/>
          </a:p>
        </p:txBody>
      </p:sp>
      <p:pic>
        <p:nvPicPr>
          <p:cNvPr id="31" name="Picture 2" descr="C:\Users\Demo4\Downloads\gato-cat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2" y="6445162"/>
            <a:ext cx="497640" cy="3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323527" y="2003356"/>
            <a:ext cx="7289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E467F"/>
              </a:buClr>
            </a:pPr>
            <a:r>
              <a:rPr lang="pt-BR" sz="2400" dirty="0">
                <a:latin typeface="Gisha" pitchFamily="34" charset="-79"/>
                <a:cs typeface="Gisha" pitchFamily="34" charset="-79"/>
              </a:rPr>
              <a:t>n</a:t>
            </a:r>
            <a:r>
              <a:rPr lang="pt-BR" sz="2400" dirty="0" smtClean="0">
                <a:latin typeface="Gisha" pitchFamily="34" charset="-79"/>
                <a:cs typeface="Gisha" pitchFamily="34" charset="-79"/>
              </a:rPr>
              <a:t>o Reino Unido, a </a:t>
            </a:r>
            <a:r>
              <a:rPr lang="pt-BR" sz="2400" dirty="0">
                <a:latin typeface="Gisha" pitchFamily="34" charset="-79"/>
                <a:cs typeface="Gisha" pitchFamily="34" charset="-79"/>
              </a:rPr>
              <a:t>W</a:t>
            </a:r>
            <a:r>
              <a:rPr lang="pt-BR" sz="2400" dirty="0" smtClean="0">
                <a:latin typeface="Gisha" pitchFamily="34" charset="-79"/>
                <a:cs typeface="Gisha" pitchFamily="34" charset="-79"/>
              </a:rPr>
              <a:t>eb ultrapassa TV como maior percentual de investimentos em propaganda</a:t>
            </a:r>
            <a:endParaRPr lang="pt-BR" sz="2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23528" y="1124744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00B011"/>
                </a:solidFill>
                <a:latin typeface="Gisha" pitchFamily="34" charset="-79"/>
                <a:cs typeface="Gisha" pitchFamily="34" charset="-79"/>
              </a:rPr>
              <a:t>23,5% </a:t>
            </a:r>
            <a:r>
              <a:rPr lang="pt-BR" sz="6000" dirty="0" err="1" smtClean="0">
                <a:solidFill>
                  <a:schemeClr val="bg1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vs</a:t>
            </a:r>
            <a:r>
              <a:rPr lang="pt-BR" sz="6000" dirty="0" smtClean="0">
                <a:solidFill>
                  <a:srgbClr val="00B011"/>
                </a:solidFill>
                <a:latin typeface="Gisha" pitchFamily="34" charset="-79"/>
                <a:cs typeface="Gisha" pitchFamily="34" charset="-79"/>
              </a:rPr>
              <a:t> </a:t>
            </a:r>
            <a:r>
              <a:rPr lang="pt-BR" sz="6000" dirty="0">
                <a:solidFill>
                  <a:srgbClr val="FF0000"/>
                </a:solidFill>
                <a:latin typeface="Gisha" pitchFamily="34" charset="-79"/>
                <a:cs typeface="Gisha" pitchFamily="34" charset="-79"/>
              </a:rPr>
              <a:t>21,9</a:t>
            </a:r>
            <a:r>
              <a:rPr lang="pt-BR" sz="6000" dirty="0" smtClean="0">
                <a:solidFill>
                  <a:srgbClr val="FF0000"/>
                </a:solidFill>
                <a:latin typeface="Gisha" pitchFamily="34" charset="-79"/>
                <a:cs typeface="Gisha" pitchFamily="34" charset="-79"/>
              </a:rPr>
              <a:t>%</a:t>
            </a:r>
            <a:endParaRPr lang="pt-BR" sz="6000" dirty="0">
              <a:solidFill>
                <a:srgbClr val="FF0000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123728" y="437962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4E467F"/>
              </a:buClr>
            </a:pPr>
            <a:r>
              <a:rPr lang="pt-BR" sz="2400" dirty="0" smtClean="0">
                <a:latin typeface="Gisha" pitchFamily="34" charset="-79"/>
                <a:cs typeface="Gisha" pitchFamily="34" charset="-79"/>
              </a:rPr>
              <a:t>para que o investimento em publicidade na Internet se iguale ao da TV no mundo</a:t>
            </a:r>
            <a:r>
              <a:rPr lang="pt-BR" sz="2400" dirty="0">
                <a:latin typeface="Gisha" pitchFamily="34" charset="-79"/>
                <a:cs typeface="Gisha" pitchFamily="34" charset="-79"/>
              </a:rPr>
              <a:t>, segundo </a:t>
            </a:r>
            <a:r>
              <a:rPr lang="pt-BR" sz="2400" dirty="0" smtClean="0">
                <a:latin typeface="Gisha" pitchFamily="34" charset="-79"/>
                <a:cs typeface="Gisha" pitchFamily="34" charset="-79"/>
              </a:rPr>
              <a:t>a </a:t>
            </a:r>
            <a:r>
              <a:rPr lang="pt-BR" sz="2400" dirty="0" err="1" smtClean="0">
                <a:latin typeface="Gisha" pitchFamily="34" charset="-79"/>
                <a:cs typeface="Gisha" pitchFamily="34" charset="-79"/>
              </a:rPr>
              <a:t>PricewaterhouseCoopers</a:t>
            </a:r>
            <a:r>
              <a:rPr lang="pt-BR" sz="2400" dirty="0" smtClean="0">
                <a:latin typeface="Gisha" pitchFamily="34" charset="-79"/>
                <a:cs typeface="Gisha" pitchFamily="34" charset="-79"/>
              </a:rPr>
              <a:t> </a:t>
            </a:r>
            <a:endParaRPr lang="pt-BR" sz="2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097095" y="3573016"/>
            <a:ext cx="2651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6000" dirty="0" smtClean="0">
                <a:solidFill>
                  <a:srgbClr val="660066"/>
                </a:solidFill>
                <a:latin typeface="Gisha" pitchFamily="34" charset="-79"/>
                <a:cs typeface="Gisha" pitchFamily="34" charset="-79"/>
              </a:rPr>
              <a:t>5 anos</a:t>
            </a:r>
            <a:endParaRPr lang="pt-BR" dirty="0">
              <a:solidFill>
                <a:srgbClr val="660066"/>
              </a:solidFill>
              <a:latin typeface="Gisha" pitchFamily="34" charset="-79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01761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2" y="-24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400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400" dirty="0" smtClean="0">
                <a:latin typeface="Gisha" pitchFamily="34" charset="-79"/>
                <a:cs typeface="Gisha" pitchFamily="34" charset="-79"/>
              </a:rPr>
              <a:t>Dúvidas</a:t>
            </a:r>
            <a:endParaRPr lang="pt-BR" sz="3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821901" y="1703050"/>
            <a:ext cx="150019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900" dirty="0" smtClean="0">
                <a:latin typeface="Gisha" pitchFamily="34" charset="-79"/>
                <a:cs typeface="Gisha" pitchFamily="34" charset="-79"/>
              </a:rPr>
              <a:t>?</a:t>
            </a:r>
            <a:endParaRPr lang="pt-BR" dirty="0"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9" name="Picture 6" descr="C:\Users\fjsj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4806"/>
            <a:ext cx="2938454" cy="536674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-32" y="6429396"/>
            <a:ext cx="9144000" cy="42862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 smtClean="0"/>
              <a:t>CATS</a:t>
            </a:r>
            <a:endParaRPr lang="pt-BR" sz="2000" dirty="0"/>
          </a:p>
        </p:txBody>
      </p:sp>
      <p:pic>
        <p:nvPicPr>
          <p:cNvPr id="12" name="Picture 2" descr="C:\Users\Demo4\Downloads\gato-cat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2" y="6445162"/>
            <a:ext cx="497640" cy="3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2" y="-24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400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400" dirty="0" smtClean="0">
                <a:latin typeface="Gisha" pitchFamily="34" charset="-79"/>
                <a:cs typeface="Gisha" pitchFamily="34" charset="-79"/>
              </a:rPr>
              <a:t>Tema</a:t>
            </a:r>
            <a:endParaRPr lang="pt-BR" sz="3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4282" y="1124744"/>
            <a:ext cx="6500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E467F"/>
              </a:buClr>
            </a:pPr>
            <a:r>
              <a:rPr lang="pt-BR" sz="2400" dirty="0" smtClean="0">
                <a:latin typeface="Gisha" pitchFamily="34" charset="-79"/>
                <a:cs typeface="Gisha" pitchFamily="34" charset="-79"/>
              </a:rPr>
              <a:t>“Recife tem cerca de 1500 bares e restaurantes e é considerado o 3º maior pólo gastronômico do Brasil (também em diversidade de culinárias)”</a:t>
            </a:r>
            <a:endParaRPr lang="pt-BR" sz="2400" dirty="0"/>
          </a:p>
        </p:txBody>
      </p:sp>
      <p:pic>
        <p:nvPicPr>
          <p:cNvPr id="14" name="Picture 4" descr="PE360GRAUS, novo a cada segun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6836" y="1444497"/>
            <a:ext cx="1402226" cy="861017"/>
          </a:xfrm>
          <a:prstGeom prst="rect">
            <a:avLst/>
          </a:prstGeom>
          <a:noFill/>
        </p:spPr>
      </p:pic>
      <p:sp>
        <p:nvSpPr>
          <p:cNvPr id="15" name="CaixaDeTexto 14"/>
          <p:cNvSpPr txBox="1"/>
          <p:nvPr/>
        </p:nvSpPr>
        <p:spPr>
          <a:xfrm>
            <a:off x="214282" y="3356992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E467F"/>
              </a:buClr>
            </a:pPr>
            <a:r>
              <a:rPr lang="pt-BR" sz="2400" dirty="0" smtClean="0">
                <a:latin typeface="Gisha" pitchFamily="34" charset="-79"/>
                <a:cs typeface="Gisha" pitchFamily="34" charset="-79"/>
              </a:rPr>
              <a:t>“50 bilhões em faturamento para bares</a:t>
            </a:r>
            <a:r>
              <a:rPr lang="pt-BR" sz="2400" dirty="0">
                <a:latin typeface="Gisha" pitchFamily="34" charset="-79"/>
                <a:cs typeface="Gisha" pitchFamily="34" charset="-79"/>
              </a:rPr>
              <a:t> </a:t>
            </a:r>
            <a:r>
              <a:rPr lang="pt-BR" sz="2400" dirty="0" smtClean="0">
                <a:latin typeface="Gisha" pitchFamily="34" charset="-79"/>
                <a:cs typeface="Gisha" pitchFamily="34" charset="-79"/>
              </a:rPr>
              <a:t>e restaurantes no ano de 2008”</a:t>
            </a:r>
            <a:endParaRPr lang="pt-BR" sz="2400" dirty="0"/>
          </a:p>
        </p:txBody>
      </p:sp>
      <p:pic>
        <p:nvPicPr>
          <p:cNvPr id="12" name="Picture 6" descr="C:\Users\fjsj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4806"/>
            <a:ext cx="2938454" cy="536674"/>
          </a:xfrm>
          <a:prstGeom prst="rect">
            <a:avLst/>
          </a:prstGeom>
          <a:noFill/>
        </p:spPr>
      </p:pic>
      <p:pic>
        <p:nvPicPr>
          <p:cNvPr id="1026" name="Picture 2" descr="Abrasel: Associação Brasileira de Bares e Restaurant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993" y="3439114"/>
            <a:ext cx="14287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214281" y="4902259"/>
            <a:ext cx="8630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4E467F"/>
              </a:buClr>
            </a:pPr>
            <a:r>
              <a:rPr lang="pt-BR" sz="2400" dirty="0" smtClean="0">
                <a:latin typeface="Gisha" pitchFamily="34" charset="-79"/>
                <a:cs typeface="Gisha" pitchFamily="34" charset="-79"/>
              </a:rPr>
              <a:t>Sem contar outras categorias de lazer, tais como:</a:t>
            </a:r>
            <a:br>
              <a:rPr lang="pt-BR" sz="2400" dirty="0" smtClean="0">
                <a:latin typeface="Gisha" pitchFamily="34" charset="-79"/>
                <a:cs typeface="Gisha" pitchFamily="34" charset="-79"/>
              </a:rPr>
            </a:br>
            <a:r>
              <a:rPr lang="pt-BR" sz="2400" dirty="0" smtClean="0">
                <a:latin typeface="Gisha" pitchFamily="34" charset="-79"/>
                <a:cs typeface="Gisha" pitchFamily="34" charset="-79"/>
              </a:rPr>
              <a:t>esportes, excursões, exposições, </a:t>
            </a:r>
            <a:r>
              <a:rPr lang="pt-BR" sz="2400" dirty="0" err="1" smtClean="0">
                <a:latin typeface="Gisha" pitchFamily="34" charset="-79"/>
                <a:cs typeface="Gisha" pitchFamily="34" charset="-79"/>
              </a:rPr>
              <a:t>etc</a:t>
            </a:r>
            <a:endParaRPr lang="pt-BR" sz="2400" dirty="0"/>
          </a:p>
        </p:txBody>
      </p:sp>
      <p:sp>
        <p:nvSpPr>
          <p:cNvPr id="16" name="Retângulo 15"/>
          <p:cNvSpPr/>
          <p:nvPr/>
        </p:nvSpPr>
        <p:spPr>
          <a:xfrm>
            <a:off x="-32" y="6429396"/>
            <a:ext cx="9144000" cy="42862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 smtClean="0"/>
              <a:t>CATS</a:t>
            </a:r>
            <a:endParaRPr lang="pt-BR" sz="2000" dirty="0"/>
          </a:p>
        </p:txBody>
      </p:sp>
      <p:pic>
        <p:nvPicPr>
          <p:cNvPr id="17" name="Picture 2" descr="C:\Users\Demo4\Downloads\gato-cat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2" y="6445162"/>
            <a:ext cx="497640" cy="3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2" y="-24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400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400" dirty="0" smtClean="0">
                <a:latin typeface="Gisha" pitchFamily="34" charset="-79"/>
                <a:cs typeface="Gisha" pitchFamily="34" charset="-79"/>
              </a:rPr>
              <a:t>Tema</a:t>
            </a:r>
            <a:endParaRPr lang="pt-BR" sz="3400" dirty="0"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12" name="Picture 6" descr="C:\Users\fjsj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4806"/>
            <a:ext cx="2938454" cy="536674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2555776" y="1217077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4E467F"/>
              </a:buClr>
            </a:pPr>
            <a:r>
              <a:rPr lang="pt-BR" sz="2400" dirty="0" smtClean="0">
                <a:latin typeface="Gisha" pitchFamily="34" charset="-79"/>
                <a:cs typeface="Gisha" pitchFamily="34" charset="-79"/>
              </a:rPr>
              <a:t>Costumam visitar alguns lugares e tem interesse em conhecer novas opções de lazer </a:t>
            </a:r>
            <a:endParaRPr lang="pt-BR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5536" y="1124744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7030A0"/>
                </a:solidFill>
                <a:latin typeface="Gisha" pitchFamily="34" charset="-79"/>
                <a:cs typeface="Gisha" pitchFamily="34" charset="-79"/>
              </a:rPr>
              <a:t>75%</a:t>
            </a:r>
            <a:endParaRPr lang="pt-BR" dirty="0">
              <a:solidFill>
                <a:srgbClr val="7030A0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555776" y="2433662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4E467F"/>
              </a:buClr>
            </a:pPr>
            <a:r>
              <a:rPr lang="pt-BR" sz="2400" dirty="0" smtClean="0">
                <a:latin typeface="Gisha" pitchFamily="34" charset="-79"/>
                <a:cs typeface="Gisha" pitchFamily="34" charset="-79"/>
              </a:rPr>
              <a:t>Encontram dificuldade para encontrar atividades de lazer </a:t>
            </a:r>
            <a:endParaRPr lang="pt-BR" sz="24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395536" y="2341329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FF0000"/>
                </a:solidFill>
                <a:latin typeface="Gisha" pitchFamily="34" charset="-79"/>
                <a:cs typeface="Gisha" pitchFamily="34" charset="-79"/>
              </a:rPr>
              <a:t>63%</a:t>
            </a:r>
            <a:endParaRPr lang="pt-BR" dirty="0">
              <a:solidFill>
                <a:srgbClr val="FF0000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-32" y="6429396"/>
            <a:ext cx="9144000" cy="42862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 smtClean="0"/>
              <a:t>CATS</a:t>
            </a:r>
            <a:endParaRPr lang="pt-BR" sz="2000" dirty="0"/>
          </a:p>
        </p:txBody>
      </p:sp>
      <p:pic>
        <p:nvPicPr>
          <p:cNvPr id="15" name="Picture 2" descr="C:\Users\Demo4\Downloads\gato-cat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2" y="6445162"/>
            <a:ext cx="497640" cy="3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2555776" y="3585790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4E467F"/>
              </a:buClr>
            </a:pPr>
            <a:r>
              <a:rPr lang="pt-BR" sz="2400" dirty="0" smtClean="0">
                <a:latin typeface="Gisha" pitchFamily="34" charset="-79"/>
                <a:cs typeface="Gisha" pitchFamily="34" charset="-79"/>
              </a:rPr>
              <a:t>Entram em contato com os amigos para decidir para aonde ir</a:t>
            </a:r>
            <a:endParaRPr lang="pt-BR" sz="24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95536" y="3493457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CC9900"/>
                </a:solidFill>
                <a:latin typeface="Gisha" pitchFamily="34" charset="-79"/>
                <a:cs typeface="Gisha" pitchFamily="34" charset="-79"/>
              </a:rPr>
              <a:t>56%</a:t>
            </a:r>
            <a:endParaRPr lang="pt-BR" dirty="0">
              <a:solidFill>
                <a:srgbClr val="CC9900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555776" y="4826475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4E467F"/>
              </a:buClr>
            </a:pPr>
            <a:r>
              <a:rPr lang="pt-BR" sz="2400" dirty="0">
                <a:latin typeface="Gisha" pitchFamily="34" charset="-79"/>
                <a:cs typeface="Gisha" pitchFamily="34" charset="-79"/>
              </a:rPr>
              <a:t>Consideram o público de locais e eventos antes de decidir para aonde ir </a:t>
            </a:r>
            <a:endParaRPr lang="pt-BR" sz="24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95536" y="4734142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00B011"/>
                </a:solidFill>
                <a:latin typeface="Gisha" pitchFamily="34" charset="-79"/>
                <a:cs typeface="Gisha" pitchFamily="34" charset="-79"/>
              </a:rPr>
              <a:t>88%</a:t>
            </a:r>
            <a:endParaRPr lang="pt-BR" dirty="0">
              <a:solidFill>
                <a:srgbClr val="00B011"/>
              </a:solidFill>
              <a:latin typeface="Gisha" pitchFamily="34" charset="-79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14050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2" y="-24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400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400" dirty="0" smtClean="0">
                <a:latin typeface="Gisha" pitchFamily="34" charset="-79"/>
                <a:cs typeface="Gisha" pitchFamily="34" charset="-79"/>
              </a:rPr>
              <a:t>Cenário atual</a:t>
            </a:r>
            <a:endParaRPr lang="pt-BR" sz="3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32" y="6429396"/>
            <a:ext cx="9144000" cy="42862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 smtClean="0"/>
              <a:t>CATS</a:t>
            </a:r>
            <a:endParaRPr lang="pt-BR" sz="2000" dirty="0"/>
          </a:p>
        </p:txBody>
      </p:sp>
      <p:pic>
        <p:nvPicPr>
          <p:cNvPr id="13" name="Picture 6" descr="C:\Users\fjsj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4806"/>
            <a:ext cx="2938454" cy="536674"/>
          </a:xfrm>
          <a:prstGeom prst="rect">
            <a:avLst/>
          </a:prstGeom>
          <a:noFill/>
        </p:spPr>
      </p:pic>
      <p:pic>
        <p:nvPicPr>
          <p:cNvPr id="1026" name="Picture 2" descr="C:\Users\Demo4\Downloads\gato-cat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2" y="6445162"/>
            <a:ext cx="497640" cy="3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aixaDeTexto 30"/>
          <p:cNvSpPr txBox="1"/>
          <p:nvPr/>
        </p:nvSpPr>
        <p:spPr>
          <a:xfrm>
            <a:off x="2428860" y="1785926"/>
            <a:ext cx="4734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Gisha" pitchFamily="34" charset="-79"/>
                <a:cs typeface="Gisha" pitchFamily="34" charset="-79"/>
              </a:rPr>
              <a:t>Juliana finalmente ficou de férias</a:t>
            </a:r>
            <a:endParaRPr lang="pt-BR" sz="2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2428860" y="2309971"/>
            <a:ext cx="595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Gisha" pitchFamily="34" charset="-79"/>
                <a:cs typeface="Gisha" pitchFamily="34" charset="-79"/>
              </a:rPr>
              <a:t>Ela quer sair de casa, mas ela não sabe</a:t>
            </a:r>
            <a:br>
              <a:rPr lang="pt-BR" sz="2400" dirty="0" smtClean="0">
                <a:latin typeface="Gisha" pitchFamily="34" charset="-79"/>
                <a:cs typeface="Gisha" pitchFamily="34" charset="-79"/>
              </a:rPr>
            </a:br>
            <a:r>
              <a:rPr lang="pt-BR" sz="2400" b="1" dirty="0">
                <a:solidFill>
                  <a:srgbClr val="660066"/>
                </a:solidFill>
                <a:latin typeface="Gisha" pitchFamily="34" charset="-79"/>
                <a:cs typeface="Gisha" pitchFamily="34" charset="-79"/>
              </a:rPr>
              <a:t>o que está acontecendo na cidade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2428860" y="3183359"/>
            <a:ext cx="6206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Gisha" pitchFamily="34" charset="-79"/>
                <a:cs typeface="Gisha" pitchFamily="34" charset="-79"/>
              </a:rPr>
              <a:t>Ela então resolve ligar para seu amigo </a:t>
            </a:r>
            <a:r>
              <a:rPr lang="pt-BR" sz="2400" dirty="0" err="1" smtClean="0">
                <a:latin typeface="Gisha" pitchFamily="34" charset="-79"/>
                <a:cs typeface="Gisha" pitchFamily="34" charset="-79"/>
              </a:rPr>
              <a:t>Cadu</a:t>
            </a:r>
            <a:endParaRPr lang="pt-BR" sz="2400" dirty="0" smtClean="0"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39" name="Picture 5" descr="C:\Users\Marcelo\Desktop\julian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714489"/>
            <a:ext cx="1868509" cy="27860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2" y="-24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400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400" dirty="0" smtClean="0">
                <a:latin typeface="Gisha" pitchFamily="34" charset="-79"/>
                <a:cs typeface="Gisha" pitchFamily="34" charset="-79"/>
              </a:rPr>
              <a:t>Cenário atual</a:t>
            </a:r>
            <a:endParaRPr lang="pt-BR" sz="3400" dirty="0"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39" name="Picture 4" descr="C:\Users\Marcelo\Desktop\cad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0531" y="1714489"/>
            <a:ext cx="1703221" cy="2643206"/>
          </a:xfrm>
          <a:prstGeom prst="rect">
            <a:avLst/>
          </a:prstGeom>
          <a:noFill/>
        </p:spPr>
      </p:pic>
      <p:pic>
        <p:nvPicPr>
          <p:cNvPr id="18" name="Picture 6" descr="C:\Users\fjsj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4806"/>
            <a:ext cx="2938454" cy="536674"/>
          </a:xfrm>
          <a:prstGeom prst="rect">
            <a:avLst/>
          </a:prstGeom>
          <a:noFill/>
        </p:spPr>
      </p:pic>
      <p:sp>
        <p:nvSpPr>
          <p:cNvPr id="19" name="Retângulo 18"/>
          <p:cNvSpPr/>
          <p:nvPr/>
        </p:nvSpPr>
        <p:spPr>
          <a:xfrm>
            <a:off x="-32" y="6429396"/>
            <a:ext cx="9144000" cy="42862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 smtClean="0"/>
              <a:t>CATS</a:t>
            </a:r>
            <a:endParaRPr lang="pt-BR" sz="2000" dirty="0"/>
          </a:p>
        </p:txBody>
      </p:sp>
      <p:pic>
        <p:nvPicPr>
          <p:cNvPr id="20" name="Picture 2" descr="C:\Users\Demo4\Downloads\gato-cat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2" y="6445162"/>
            <a:ext cx="497640" cy="3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3643719" y="2484597"/>
            <a:ext cx="1798884" cy="1926303"/>
            <a:chOff x="3643719" y="2484597"/>
            <a:chExt cx="1798884" cy="1926303"/>
          </a:xfrm>
        </p:grpSpPr>
        <p:sp>
          <p:nvSpPr>
            <p:cNvPr id="2" name="Arco 1"/>
            <p:cNvSpPr/>
            <p:nvPr/>
          </p:nvSpPr>
          <p:spPr>
            <a:xfrm rot="17215695">
              <a:off x="4109171" y="2622957"/>
              <a:ext cx="611739" cy="442162"/>
            </a:xfrm>
            <a:prstGeom prst="arc">
              <a:avLst>
                <a:gd name="adj1" fmla="val 16200000"/>
                <a:gd name="adj2" fmla="val 19902482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Arco 20"/>
            <p:cNvSpPr/>
            <p:nvPr/>
          </p:nvSpPr>
          <p:spPr>
            <a:xfrm rot="2653309">
              <a:off x="4743090" y="2692141"/>
              <a:ext cx="611739" cy="442162"/>
            </a:xfrm>
            <a:prstGeom prst="arc">
              <a:avLst>
                <a:gd name="adj1" fmla="val 16200000"/>
                <a:gd name="adj2" fmla="val 19907668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Arco 21"/>
            <p:cNvSpPr/>
            <p:nvPr/>
          </p:nvSpPr>
          <p:spPr>
            <a:xfrm rot="1932782">
              <a:off x="4830864" y="2633802"/>
              <a:ext cx="611739" cy="442162"/>
            </a:xfrm>
            <a:prstGeom prst="arc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Arco 23"/>
            <p:cNvSpPr/>
            <p:nvPr/>
          </p:nvSpPr>
          <p:spPr>
            <a:xfrm rot="16930960">
              <a:off x="4003432" y="2569386"/>
              <a:ext cx="611739" cy="442162"/>
            </a:xfrm>
            <a:prstGeom prst="arc">
              <a:avLst>
                <a:gd name="adj1" fmla="val 16200000"/>
                <a:gd name="adj2" fmla="val 20667801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34" name="Picture 10" descr="black, phone ico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719" y="2669725"/>
              <a:ext cx="1741175" cy="174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5" descr="C:\Users\Marcelo\Desktop\julian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1714489"/>
            <a:ext cx="1868509" cy="2786081"/>
          </a:xfrm>
          <a:prstGeom prst="rect">
            <a:avLst/>
          </a:prstGeom>
          <a:noFill/>
        </p:spPr>
      </p:pic>
      <p:sp>
        <p:nvSpPr>
          <p:cNvPr id="41" name="CaixaDeTexto 40"/>
          <p:cNvSpPr txBox="1"/>
          <p:nvPr/>
        </p:nvSpPr>
        <p:spPr>
          <a:xfrm>
            <a:off x="1443738" y="5085184"/>
            <a:ext cx="6256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Gisha" pitchFamily="34" charset="-79"/>
                <a:cs typeface="Gisha" pitchFamily="34" charset="-79"/>
              </a:rPr>
              <a:t>Mas </a:t>
            </a:r>
            <a:r>
              <a:rPr lang="pt-BR" sz="2400" dirty="0" err="1" smtClean="0">
                <a:latin typeface="Gisha" pitchFamily="34" charset="-79"/>
                <a:cs typeface="Gisha" pitchFamily="34" charset="-79"/>
              </a:rPr>
              <a:t>Cadu</a:t>
            </a:r>
            <a:r>
              <a:rPr lang="pt-BR" sz="2400" dirty="0" smtClean="0">
                <a:latin typeface="Gisha" pitchFamily="34" charset="-79"/>
                <a:cs typeface="Gisha" pitchFamily="34" charset="-79"/>
              </a:rPr>
              <a:t> não tem </a:t>
            </a:r>
            <a:r>
              <a:rPr lang="pt-BR" sz="2400" dirty="0" err="1" smtClean="0">
                <a:latin typeface="Gisha" pitchFamily="34" charset="-79"/>
                <a:cs typeface="Gisha" pitchFamily="34" charset="-79"/>
              </a:rPr>
              <a:t>idéia</a:t>
            </a:r>
            <a:r>
              <a:rPr lang="pt-BR" sz="2400" dirty="0" smtClean="0">
                <a:latin typeface="Gisha" pitchFamily="34" charset="-79"/>
                <a:cs typeface="Gisha" pitchFamily="34" charset="-79"/>
              </a:rPr>
              <a:t> para onde ir, e pede para Juliana </a:t>
            </a:r>
            <a:r>
              <a:rPr lang="pt-BR" sz="2400" b="1" dirty="0" smtClean="0">
                <a:solidFill>
                  <a:srgbClr val="660066"/>
                </a:solidFill>
                <a:latin typeface="Gisha" pitchFamily="34" charset="-79"/>
                <a:cs typeface="Gisha" pitchFamily="34" charset="-79"/>
              </a:rPr>
              <a:t>ligar para mais gente</a:t>
            </a:r>
            <a:r>
              <a:rPr lang="pt-BR" sz="2400" dirty="0" smtClean="0">
                <a:latin typeface="Gisha" pitchFamily="34" charset="-79"/>
                <a:cs typeface="Gisha" pitchFamily="34" charset="-79"/>
              </a:rPr>
              <a:t>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2" y="-24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400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400" dirty="0" smtClean="0">
                <a:latin typeface="Gisha" pitchFamily="34" charset="-79"/>
                <a:cs typeface="Gisha" pitchFamily="34" charset="-79"/>
              </a:rPr>
              <a:t>Cenário atual</a:t>
            </a:r>
            <a:endParaRPr lang="pt-BR" sz="3400" dirty="0"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18" name="Picture 2" descr="C:\Users\Marcelo\Desktop\julian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1868510" cy="2786082"/>
          </a:xfrm>
          <a:prstGeom prst="rect">
            <a:avLst/>
          </a:prstGeom>
          <a:noFill/>
        </p:spPr>
      </p:pic>
      <p:pic>
        <p:nvPicPr>
          <p:cNvPr id="19" name="Picture 7" descr="C:\Users\Marcelo\Desktop\juliana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714488"/>
            <a:ext cx="1868510" cy="2786082"/>
          </a:xfrm>
          <a:prstGeom prst="rect">
            <a:avLst/>
          </a:prstGeom>
          <a:noFill/>
        </p:spPr>
      </p:pic>
      <p:sp>
        <p:nvSpPr>
          <p:cNvPr id="20" name="CaixaDeTexto 19"/>
          <p:cNvSpPr txBox="1"/>
          <p:nvPr/>
        </p:nvSpPr>
        <p:spPr>
          <a:xfrm>
            <a:off x="2428860" y="1785926"/>
            <a:ext cx="479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Gisha" pitchFamily="34" charset="-79"/>
                <a:cs typeface="Gisha" pitchFamily="34" charset="-79"/>
              </a:rPr>
              <a:t>Juliana </a:t>
            </a:r>
            <a:r>
              <a:rPr lang="pt-BR" sz="2400" b="1" dirty="0" smtClean="0">
                <a:solidFill>
                  <a:srgbClr val="660066"/>
                </a:solidFill>
                <a:latin typeface="Gisha" pitchFamily="34" charset="-79"/>
                <a:cs typeface="Gisha" pitchFamily="34" charset="-79"/>
              </a:rPr>
              <a:t>ligou para vários amigos</a:t>
            </a:r>
            <a:endParaRPr lang="pt-BR" sz="2400" dirty="0">
              <a:solidFill>
                <a:srgbClr val="660066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428860" y="2309971"/>
            <a:ext cx="6517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Gisha" pitchFamily="34" charset="-79"/>
                <a:cs typeface="Gisha" pitchFamily="34" charset="-79"/>
              </a:rPr>
              <a:t>Ela </a:t>
            </a:r>
            <a:r>
              <a:rPr lang="pt-BR" sz="2400" b="1" dirty="0" smtClean="0">
                <a:solidFill>
                  <a:srgbClr val="FF0000"/>
                </a:solidFill>
                <a:latin typeface="Gisha" pitchFamily="34" charset="-79"/>
                <a:cs typeface="Gisha" pitchFamily="34" charset="-79"/>
              </a:rPr>
              <a:t>perdeu muito tempo</a:t>
            </a:r>
            <a:r>
              <a:rPr lang="pt-BR" sz="2400" dirty="0" smtClean="0">
                <a:latin typeface="Gisha" pitchFamily="34" charset="-79"/>
                <a:cs typeface="Gisha" pitchFamily="34" charset="-79"/>
              </a:rPr>
              <a:t> com isso e ainda não encontrou um bom lugar pra sair</a:t>
            </a:r>
            <a:endParaRPr lang="pt-BR" sz="2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2428860" y="1285860"/>
            <a:ext cx="290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Gisha" pitchFamily="34" charset="-79"/>
                <a:cs typeface="Gisha" pitchFamily="34" charset="-79"/>
              </a:rPr>
              <a:t>Uma hora depois...</a:t>
            </a:r>
            <a:endParaRPr lang="pt-BR" sz="2400" b="1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428860" y="3183359"/>
            <a:ext cx="5151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Gisha" pitchFamily="34" charset="-79"/>
                <a:cs typeface="Gisha" pitchFamily="34" charset="-79"/>
              </a:rPr>
              <a:t>É nessa hora que ela tem uma </a:t>
            </a:r>
            <a:r>
              <a:rPr lang="pt-BR" sz="2400" b="1" dirty="0" err="1" smtClean="0">
                <a:solidFill>
                  <a:srgbClr val="660066"/>
                </a:solidFill>
                <a:latin typeface="Gisha" pitchFamily="34" charset="-79"/>
                <a:cs typeface="Gisha" pitchFamily="34" charset="-79"/>
              </a:rPr>
              <a:t>idéia</a:t>
            </a:r>
            <a:r>
              <a:rPr lang="pt-BR" sz="2400" dirty="0">
                <a:latin typeface="Gisha" pitchFamily="34" charset="-79"/>
                <a:cs typeface="Gisha" pitchFamily="34" charset="-79"/>
              </a:rPr>
              <a:t>!</a:t>
            </a:r>
            <a:endParaRPr lang="pt-BR" sz="2400" dirty="0" smtClean="0"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15" name="Picture 6" descr="C:\Users\fjsj\Desktop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4806"/>
            <a:ext cx="2938454" cy="536674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-32" y="6429396"/>
            <a:ext cx="9144000" cy="42862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 smtClean="0"/>
              <a:t>CATS</a:t>
            </a:r>
            <a:endParaRPr lang="pt-BR" sz="2000" dirty="0"/>
          </a:p>
        </p:txBody>
      </p:sp>
      <p:pic>
        <p:nvPicPr>
          <p:cNvPr id="16" name="Picture 2" descr="C:\Users\Demo4\Downloads\gato-cat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2" y="6445162"/>
            <a:ext cx="497640" cy="3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3" name="Grupo 2062"/>
          <p:cNvGrpSpPr/>
          <p:nvPr/>
        </p:nvGrpSpPr>
        <p:grpSpPr>
          <a:xfrm>
            <a:off x="932652" y="969030"/>
            <a:ext cx="941992" cy="805330"/>
            <a:chOff x="932652" y="969030"/>
            <a:chExt cx="941992" cy="805330"/>
          </a:xfrm>
        </p:grpSpPr>
        <p:cxnSp>
          <p:nvCxnSpPr>
            <p:cNvPr id="3" name="Conector reto 2"/>
            <p:cNvCxnSpPr/>
            <p:nvPr/>
          </p:nvCxnSpPr>
          <p:spPr>
            <a:xfrm>
              <a:off x="1043608" y="1036970"/>
              <a:ext cx="159461" cy="144016"/>
            </a:xfrm>
            <a:prstGeom prst="line">
              <a:avLst/>
            </a:prstGeom>
            <a:ln w="57150">
              <a:solidFill>
                <a:srgbClr val="EED20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 flipH="1">
              <a:off x="1619672" y="1036970"/>
              <a:ext cx="159461" cy="144016"/>
            </a:xfrm>
            <a:prstGeom prst="line">
              <a:avLst/>
            </a:prstGeom>
            <a:ln w="57150">
              <a:solidFill>
                <a:srgbClr val="EED20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3" name="Conector reto 2052"/>
            <p:cNvCxnSpPr/>
            <p:nvPr/>
          </p:nvCxnSpPr>
          <p:spPr>
            <a:xfrm>
              <a:off x="932652" y="1400421"/>
              <a:ext cx="182964" cy="0"/>
            </a:xfrm>
            <a:prstGeom prst="line">
              <a:avLst/>
            </a:prstGeom>
            <a:ln w="57150">
              <a:solidFill>
                <a:srgbClr val="EED2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/>
            <p:cNvCxnSpPr/>
            <p:nvPr/>
          </p:nvCxnSpPr>
          <p:spPr>
            <a:xfrm>
              <a:off x="1691680" y="1400421"/>
              <a:ext cx="182964" cy="0"/>
            </a:xfrm>
            <a:prstGeom prst="line">
              <a:avLst/>
            </a:prstGeom>
            <a:ln w="57150">
              <a:solidFill>
                <a:srgbClr val="EED2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/>
            <p:nvPr/>
          </p:nvCxnSpPr>
          <p:spPr>
            <a:xfrm flipV="1">
              <a:off x="1408171" y="969030"/>
              <a:ext cx="0" cy="116554"/>
            </a:xfrm>
            <a:prstGeom prst="line">
              <a:avLst/>
            </a:prstGeom>
            <a:ln w="57150">
              <a:solidFill>
                <a:srgbClr val="EED2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62" name="Picture 6" descr="C:\Users\Demo4\Desktop\ide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8835" y="1202338"/>
              <a:ext cx="435128" cy="572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2" y="-24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400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400" dirty="0" smtClean="0">
                <a:latin typeface="Gisha" pitchFamily="34" charset="-79"/>
                <a:cs typeface="Gisha" pitchFamily="34" charset="-79"/>
              </a:rPr>
              <a:t>Cenário atual</a:t>
            </a:r>
            <a:endParaRPr lang="pt-BR" sz="3400" dirty="0"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6" name="Picture 2" descr="C:\Users\Marcelo\Desktop\julian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2438" y="1813292"/>
            <a:ext cx="1868510" cy="2786082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428596" y="1806114"/>
            <a:ext cx="2819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Gisha" pitchFamily="34" charset="-79"/>
                <a:cs typeface="Gisha" pitchFamily="34" charset="-79"/>
              </a:rPr>
              <a:t>Juliana tenta usar o</a:t>
            </a:r>
            <a:endParaRPr lang="pt-BR" sz="2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28596" y="3306312"/>
            <a:ext cx="4750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Gisha" pitchFamily="34" charset="-79"/>
                <a:cs typeface="Gisha" pitchFamily="34" charset="-79"/>
              </a:rPr>
              <a:t>Mas a interface é muito </a:t>
            </a:r>
            <a:r>
              <a:rPr lang="pt-BR" sz="2400" b="1" dirty="0" smtClean="0">
                <a:solidFill>
                  <a:srgbClr val="FF0000"/>
                </a:solidFill>
                <a:latin typeface="Gisha" pitchFamily="34" charset="-79"/>
                <a:cs typeface="Gisha" pitchFamily="34" charset="-79"/>
              </a:rPr>
              <a:t>poluída</a:t>
            </a:r>
            <a:endParaRPr lang="pt-BR" sz="2400" dirty="0" smtClean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28597" y="3806378"/>
            <a:ext cx="5583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Gisha" pitchFamily="34" charset="-79"/>
                <a:cs typeface="Gisha" pitchFamily="34" charset="-79"/>
              </a:rPr>
              <a:t>As informações estão bastante </a:t>
            </a:r>
            <a:r>
              <a:rPr lang="pt-BR" sz="2400" b="1" dirty="0" smtClean="0">
                <a:solidFill>
                  <a:srgbClr val="FF0000"/>
                </a:solidFill>
                <a:latin typeface="Gisha" pitchFamily="34" charset="-79"/>
                <a:cs typeface="Gisha" pitchFamily="34" charset="-79"/>
              </a:rPr>
              <a:t>desatualizadas</a:t>
            </a:r>
            <a:endParaRPr lang="pt-BR" sz="2400" dirty="0">
              <a:solidFill>
                <a:srgbClr val="4E467F"/>
              </a:solidFill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25" name="Picture 6" descr="C:\Users\fjsj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4806"/>
            <a:ext cx="2938454" cy="536674"/>
          </a:xfrm>
          <a:prstGeom prst="rect">
            <a:avLst/>
          </a:prstGeom>
          <a:noFill/>
        </p:spPr>
      </p:pic>
      <p:pic>
        <p:nvPicPr>
          <p:cNvPr id="27" name="Picture 2" descr="http://www.guiadasemana.com.br/images/lg_gds.gif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178403" y="1506168"/>
            <a:ext cx="1177573" cy="1000002"/>
          </a:xfrm>
          <a:prstGeom prst="rect">
            <a:avLst/>
          </a:prstGeom>
          <a:noFill/>
        </p:spPr>
      </p:pic>
      <p:sp>
        <p:nvSpPr>
          <p:cNvPr id="28" name="Retângulo 27"/>
          <p:cNvSpPr/>
          <p:nvPr/>
        </p:nvSpPr>
        <p:spPr>
          <a:xfrm>
            <a:off x="-32" y="6429396"/>
            <a:ext cx="9144000" cy="428628"/>
          </a:xfrm>
          <a:prstGeom prst="rect">
            <a:avLst/>
          </a:prstGeom>
          <a:solidFill>
            <a:srgbClr val="1F1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 smtClean="0"/>
              <a:t>CATS</a:t>
            </a:r>
            <a:endParaRPr lang="pt-BR" sz="2000" dirty="0"/>
          </a:p>
        </p:txBody>
      </p:sp>
      <p:pic>
        <p:nvPicPr>
          <p:cNvPr id="29" name="Picture 2" descr="C:\Users\Demo4\Downloads\gato-cat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2" y="6445162"/>
            <a:ext cx="497640" cy="3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Marcelo\Desktop\Mac-Book-Pro-On-ic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32869">
            <a:off x="5682508" y="2451276"/>
            <a:ext cx="1554304" cy="1554304"/>
          </a:xfrm>
          <a:prstGeom prst="rect">
            <a:avLst/>
          </a:prstGeom>
          <a:noFill/>
        </p:spPr>
      </p:pic>
      <p:sp>
        <p:nvSpPr>
          <p:cNvPr id="18" name="CaixaDeTexto 17"/>
          <p:cNvSpPr txBox="1"/>
          <p:nvPr/>
        </p:nvSpPr>
        <p:spPr>
          <a:xfrm>
            <a:off x="428597" y="4653136"/>
            <a:ext cx="5583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Gisha" pitchFamily="34" charset="-79"/>
                <a:cs typeface="Gisha" pitchFamily="34" charset="-79"/>
              </a:rPr>
              <a:t>Ela até encontra um local interessante, mas hoje em dia ele já </a:t>
            </a:r>
            <a:r>
              <a:rPr lang="pt-BR" sz="2400" b="1" dirty="0" smtClean="0">
                <a:solidFill>
                  <a:srgbClr val="FF0000"/>
                </a:solidFill>
                <a:latin typeface="Gisha" pitchFamily="34" charset="-79"/>
                <a:cs typeface="Gisha" pitchFamily="34" charset="-79"/>
              </a:rPr>
              <a:t>fechou</a:t>
            </a:r>
            <a:r>
              <a:rPr lang="pt-BR" sz="2400" dirty="0" smtClean="0">
                <a:latin typeface="Gisha" pitchFamily="34" charset="-79"/>
                <a:cs typeface="Gisha" pitchFamily="34" charset="-79"/>
              </a:rPr>
              <a:t>!</a:t>
            </a:r>
            <a:endParaRPr lang="pt-BR" sz="2400" dirty="0">
              <a:solidFill>
                <a:srgbClr val="4E467F"/>
              </a:solidFill>
              <a:latin typeface="Gisha" pitchFamily="34" charset="-79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561956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1A17"/>
        </a:solidFill>
        <a:ln>
          <a:noFill/>
        </a:ln>
      </a:spPr>
      <a:bodyPr rtlCol="0" anchor="ctr"/>
      <a:lstStyle>
        <a:defPPr>
          <a:defRPr sz="3400" dirty="0" smtClean="0">
            <a:latin typeface="Gisha" pitchFamily="34" charset="-79"/>
            <a:cs typeface="Gisha" pitchFamily="34" charset="-79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2896</TotalTime>
  <Words>1641</Words>
  <Application>Microsoft Office PowerPoint</Application>
  <PresentationFormat>Apresentação na tela (4:3)</PresentationFormat>
  <Paragraphs>252</Paragraphs>
  <Slides>38</Slides>
  <Notes>38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Bruno</dc:creator>
  <cp:lastModifiedBy>Demo4</cp:lastModifiedBy>
  <cp:revision>563</cp:revision>
  <dcterms:created xsi:type="dcterms:W3CDTF">2010-04-12T01:33:22Z</dcterms:created>
  <dcterms:modified xsi:type="dcterms:W3CDTF">2010-07-14T21:10:07Z</dcterms:modified>
</cp:coreProperties>
</file>